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</p:sldIdLst>
  <p:sldSz cx="18288000" cy="10287000"/>
  <p:notesSz cx="6858000" cy="9144000"/>
  <p:embeddedFontLst>
    <p:embeddedFont>
      <p:font typeface="Anton" pitchFamily="2" charset="77"/>
      <p:regular r:id="rId39"/>
    </p:embeddedFont>
    <p:embeddedFont>
      <p:font typeface="Canva Sans" panose="020B0503030501040103" pitchFamily="34" charset="0"/>
      <p:regular r:id="rId40"/>
    </p:embeddedFont>
    <p:embeddedFont>
      <p:font typeface="Canva Sans Bold" panose="020B0803030501040103" pitchFamily="34" charset="0"/>
      <p:regular r:id="rId41"/>
      <p:bold r:id="rId42"/>
    </p:embeddedFont>
    <p:embeddedFont>
      <p:font typeface="Latino URW 1 Italics" pitchFamily="2" charset="77"/>
      <p:regular r:id="rId43"/>
      <p:italic r:id="rId44"/>
    </p:embeddedFont>
    <p:embeddedFont>
      <p:font typeface="Latino URW 2" pitchFamily="2" charset="77"/>
      <p:regular r:id="rId45"/>
    </p:embeddedFont>
    <p:embeddedFont>
      <p:font typeface="Latino URW 3 Bold" pitchFamily="2" charset="77"/>
      <p:regular r:id="rId46"/>
      <p:bold r:id="rId47"/>
    </p:embeddedFont>
    <p:embeddedFont>
      <p:font typeface="Montserrat" pitchFamily="2" charset="77"/>
      <p:regular r:id="rId48"/>
    </p:embeddedFont>
    <p:embeddedFont>
      <p:font typeface="Upgrade" pitchFamily="2" charset="77"/>
      <p:regular r:id="rId49"/>
    </p:embeddedFont>
    <p:embeddedFont>
      <p:font typeface="Upgrade Semi-Bold" pitchFamily="2" charset="77"/>
      <p:regular r:id="rId50"/>
      <p:bold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30" autoAdjust="0"/>
  </p:normalViewPr>
  <p:slideViewPr>
    <p:cSldViewPr>
      <p:cViewPr varScale="1">
        <p:scale>
          <a:sx n="78" d="100"/>
          <a:sy n="78" d="100"/>
        </p:scale>
        <p:origin x="55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02.01.2026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1392544" y="4154952"/>
            <a:ext cx="11958151" cy="1929323"/>
            <a:chOff x="0" y="0"/>
            <a:chExt cx="3149472" cy="5081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238D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15984" y="8570542"/>
            <a:ext cx="18288000" cy="1716458"/>
            <a:chOff x="0" y="0"/>
            <a:chExt cx="4120275" cy="38671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20274" cy="386717"/>
            </a:xfrm>
            <a:custGeom>
              <a:avLst/>
              <a:gdLst/>
              <a:ahLst/>
              <a:cxnLst/>
              <a:rect l="l" t="t" r="r" b="b"/>
              <a:pathLst>
                <a:path w="4120274" h="386717">
                  <a:moveTo>
                    <a:pt x="0" y="0"/>
                  </a:moveTo>
                  <a:lnTo>
                    <a:pt x="4120274" y="0"/>
                  </a:lnTo>
                  <a:lnTo>
                    <a:pt x="4120274" y="386717"/>
                  </a:lnTo>
                  <a:lnTo>
                    <a:pt x="0" y="386717"/>
                  </a:lnTo>
                  <a:close/>
                </a:path>
              </a:pathLst>
            </a:custGeom>
            <a:solidFill>
              <a:srgbClr val="FFFBF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4120275" cy="443867"/>
            </a:xfrm>
            <a:prstGeom prst="rect">
              <a:avLst/>
            </a:prstGeom>
          </p:spPr>
          <p:txBody>
            <a:bodyPr lIns="36284" tIns="36284" rIns="36284" bIns="36284" rtlCol="0" anchor="ctr"/>
            <a:lstStyle/>
            <a:p>
              <a:pPr algn="ctr">
                <a:lnSpc>
                  <a:spcPts val="189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345042" y="0"/>
            <a:ext cx="6958766" cy="10813572"/>
            <a:chOff x="0" y="0"/>
            <a:chExt cx="7964454" cy="12376361"/>
          </a:xfrm>
        </p:grpSpPr>
        <p:sp>
          <p:nvSpPr>
            <p:cNvPr id="9" name="Freeform 9"/>
            <p:cNvSpPr/>
            <p:nvPr/>
          </p:nvSpPr>
          <p:spPr>
            <a:xfrm>
              <a:off x="-131" y="-127"/>
              <a:ext cx="7964586" cy="12376488"/>
            </a:xfrm>
            <a:custGeom>
              <a:avLst/>
              <a:gdLst/>
              <a:ahLst/>
              <a:cxnLst/>
              <a:rect l="l" t="t" r="r" b="b"/>
              <a:pathLst>
                <a:path w="7964586" h="12376488">
                  <a:moveTo>
                    <a:pt x="7964585" y="12333858"/>
                  </a:moveTo>
                  <a:cubicBezTo>
                    <a:pt x="7964585" y="12373738"/>
                    <a:pt x="7954709" y="12376488"/>
                    <a:pt x="7928962" y="12376488"/>
                  </a:cubicBezTo>
                  <a:cubicBezTo>
                    <a:pt x="5286371" y="12375724"/>
                    <a:pt x="2643898" y="12375724"/>
                    <a:pt x="1307" y="12375724"/>
                  </a:cubicBezTo>
                  <a:cubicBezTo>
                    <a:pt x="-2663" y="12359070"/>
                    <a:pt x="3423" y="12343942"/>
                    <a:pt x="6127" y="12328510"/>
                  </a:cubicBezTo>
                  <a:cubicBezTo>
                    <a:pt x="122285" y="11652835"/>
                    <a:pt x="238560" y="10977314"/>
                    <a:pt x="355071" y="10301793"/>
                  </a:cubicBezTo>
                  <a:cubicBezTo>
                    <a:pt x="521195" y="9338704"/>
                    <a:pt x="687673" y="8375769"/>
                    <a:pt x="853680" y="7412681"/>
                  </a:cubicBezTo>
                  <a:cubicBezTo>
                    <a:pt x="1058719" y="6223299"/>
                    <a:pt x="1263289" y="5033916"/>
                    <a:pt x="1468211" y="3844687"/>
                  </a:cubicBezTo>
                  <a:cubicBezTo>
                    <a:pt x="1676425" y="2636510"/>
                    <a:pt x="1884757" y="1428486"/>
                    <a:pt x="2093559" y="220462"/>
                  </a:cubicBezTo>
                  <a:cubicBezTo>
                    <a:pt x="2106256" y="146966"/>
                    <a:pt x="2114368" y="71790"/>
                    <a:pt x="2134943" y="738"/>
                  </a:cubicBezTo>
                  <a:cubicBezTo>
                    <a:pt x="4066361" y="738"/>
                    <a:pt x="5997779" y="738"/>
                    <a:pt x="7929197" y="0"/>
                  </a:cubicBezTo>
                  <a:cubicBezTo>
                    <a:pt x="7955415" y="0"/>
                    <a:pt x="7964350" y="4100"/>
                    <a:pt x="7964350" y="43063"/>
                  </a:cubicBezTo>
                  <a:cubicBezTo>
                    <a:pt x="7963644" y="4140046"/>
                    <a:pt x="7963644" y="8237028"/>
                    <a:pt x="7964585" y="12333858"/>
                  </a:cubicBezTo>
                  <a:close/>
                </a:path>
              </a:pathLst>
            </a:custGeom>
            <a:blipFill>
              <a:blip r:embed="rId3"/>
              <a:stretch>
                <a:fillRect l="-67278" r="-6727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28700" y="619981"/>
            <a:ext cx="3259154" cy="2081983"/>
          </a:xfrm>
          <a:custGeom>
            <a:avLst/>
            <a:gdLst/>
            <a:ahLst/>
            <a:cxnLst/>
            <a:rect l="l" t="t" r="r" b="b"/>
            <a:pathLst>
              <a:path w="3259154" h="2081983">
                <a:moveTo>
                  <a:pt x="0" y="0"/>
                </a:moveTo>
                <a:lnTo>
                  <a:pt x="3259154" y="0"/>
                </a:lnTo>
                <a:lnTo>
                  <a:pt x="3259154" y="2081983"/>
                </a:lnTo>
                <a:lnTo>
                  <a:pt x="0" y="2081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937279" y="2601732"/>
            <a:ext cx="14315827" cy="3785709"/>
            <a:chOff x="0" y="0"/>
            <a:chExt cx="19087769" cy="5047611"/>
          </a:xfrm>
        </p:grpSpPr>
        <p:sp>
          <p:nvSpPr>
            <p:cNvPr id="12" name="Freeform 12"/>
            <p:cNvSpPr/>
            <p:nvPr/>
          </p:nvSpPr>
          <p:spPr>
            <a:xfrm flipH="1">
              <a:off x="7318625" y="0"/>
              <a:ext cx="8936367" cy="2591546"/>
            </a:xfrm>
            <a:custGeom>
              <a:avLst/>
              <a:gdLst/>
              <a:ahLst/>
              <a:cxnLst/>
              <a:rect l="l" t="t" r="r" b="b"/>
              <a:pathLst>
                <a:path w="8936367" h="2591546">
                  <a:moveTo>
                    <a:pt x="8936367" y="0"/>
                  </a:moveTo>
                  <a:lnTo>
                    <a:pt x="0" y="0"/>
                  </a:lnTo>
                  <a:lnTo>
                    <a:pt x="0" y="2591546"/>
                  </a:lnTo>
                  <a:lnTo>
                    <a:pt x="8936367" y="2591546"/>
                  </a:lnTo>
                  <a:lnTo>
                    <a:pt x="8936367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166720"/>
              <a:ext cx="19087769" cy="38808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277"/>
                </a:lnSpc>
              </a:pPr>
              <a:r>
                <a:rPr lang="en-US" sz="10346">
                  <a:solidFill>
                    <a:srgbClr val="FFFFFF"/>
                  </a:solidFill>
                  <a:latin typeface="Anton"/>
                  <a:ea typeface="Anton"/>
                  <a:cs typeface="Anton"/>
                  <a:sym typeface="Anton"/>
                </a:rPr>
                <a:t>COLORADO </a:t>
              </a:r>
            </a:p>
            <a:p>
              <a:pPr algn="l">
                <a:lnSpc>
                  <a:spcPts val="11277"/>
                </a:lnSpc>
              </a:pPr>
              <a:r>
                <a:rPr lang="en-US" sz="10346">
                  <a:solidFill>
                    <a:srgbClr val="FFFFFF"/>
                  </a:solidFill>
                  <a:latin typeface="Anton"/>
                  <a:ea typeface="Anton"/>
                  <a:cs typeface="Anton"/>
                  <a:sym typeface="Anton"/>
                </a:rPr>
                <a:t>STARTER HOME INITIATIVE</a:t>
              </a:r>
            </a:p>
          </p:txBody>
        </p:sp>
      </p:grpSp>
      <p:sp>
        <p:nvSpPr>
          <p:cNvPr id="14" name="AutoShape 14"/>
          <p:cNvSpPr/>
          <p:nvPr/>
        </p:nvSpPr>
        <p:spPr>
          <a:xfrm flipV="1">
            <a:off x="13093762" y="-638594"/>
            <a:ext cx="2187209" cy="12859923"/>
          </a:xfrm>
          <a:prstGeom prst="line">
            <a:avLst/>
          </a:prstGeom>
          <a:ln w="123825" cap="flat">
            <a:solidFill>
              <a:srgbClr val="F0A8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37279" y="6733465"/>
            <a:ext cx="10381592" cy="904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08"/>
              </a:lnSpc>
            </a:pPr>
            <a:r>
              <a:rPr lang="en-US" sz="5826" b="1" spc="81">
                <a:solidFill>
                  <a:srgbClr val="2893C9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HOUSING SUMMIT</a:t>
            </a:r>
          </a:p>
        </p:txBody>
      </p:sp>
      <p:sp>
        <p:nvSpPr>
          <p:cNvPr id="16" name="Freeform 16"/>
          <p:cNvSpPr/>
          <p:nvPr/>
        </p:nvSpPr>
        <p:spPr>
          <a:xfrm>
            <a:off x="10209510" y="9536371"/>
            <a:ext cx="2038545" cy="328616"/>
          </a:xfrm>
          <a:custGeom>
            <a:avLst/>
            <a:gdLst/>
            <a:ahLst/>
            <a:cxnLst/>
            <a:rect l="l" t="t" r="r" b="b"/>
            <a:pathLst>
              <a:path w="2038545" h="328616">
                <a:moveTo>
                  <a:pt x="0" y="0"/>
                </a:moveTo>
                <a:lnTo>
                  <a:pt x="2038545" y="0"/>
                </a:lnTo>
                <a:lnTo>
                  <a:pt x="2038545" y="328616"/>
                </a:lnTo>
                <a:lnTo>
                  <a:pt x="0" y="3286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488" b="-14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6069424" y="9151531"/>
            <a:ext cx="1102253" cy="1070390"/>
          </a:xfrm>
          <a:custGeom>
            <a:avLst/>
            <a:gdLst/>
            <a:ahLst/>
            <a:cxnLst/>
            <a:rect l="l" t="t" r="r" b="b"/>
            <a:pathLst>
              <a:path w="1102253" h="1070390">
                <a:moveTo>
                  <a:pt x="0" y="0"/>
                </a:moveTo>
                <a:lnTo>
                  <a:pt x="1102253" y="0"/>
                </a:lnTo>
                <a:lnTo>
                  <a:pt x="1102253" y="1070390"/>
                </a:lnTo>
                <a:lnTo>
                  <a:pt x="0" y="10703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488" b="-14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3039686" y="9446135"/>
            <a:ext cx="1905789" cy="481181"/>
          </a:xfrm>
          <a:custGeom>
            <a:avLst/>
            <a:gdLst/>
            <a:ahLst/>
            <a:cxnLst/>
            <a:rect l="l" t="t" r="r" b="b"/>
            <a:pathLst>
              <a:path w="1905789" h="481181">
                <a:moveTo>
                  <a:pt x="0" y="0"/>
                </a:moveTo>
                <a:lnTo>
                  <a:pt x="1905788" y="0"/>
                </a:lnTo>
                <a:lnTo>
                  <a:pt x="1905788" y="481182"/>
                </a:lnTo>
                <a:lnTo>
                  <a:pt x="0" y="4811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488" b="-14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8305152" y="9175009"/>
            <a:ext cx="789933" cy="1004384"/>
          </a:xfrm>
          <a:custGeom>
            <a:avLst/>
            <a:gdLst/>
            <a:ahLst/>
            <a:cxnLst/>
            <a:rect l="l" t="t" r="r" b="b"/>
            <a:pathLst>
              <a:path w="789933" h="1004384">
                <a:moveTo>
                  <a:pt x="0" y="0"/>
                </a:moveTo>
                <a:lnTo>
                  <a:pt x="789933" y="0"/>
                </a:lnTo>
                <a:lnTo>
                  <a:pt x="789933" y="1004384"/>
                </a:lnTo>
                <a:lnTo>
                  <a:pt x="0" y="100438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488" b="-14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738702" y="9377347"/>
            <a:ext cx="1386358" cy="502344"/>
          </a:xfrm>
          <a:custGeom>
            <a:avLst/>
            <a:gdLst/>
            <a:ahLst/>
            <a:cxnLst/>
            <a:rect l="l" t="t" r="r" b="b"/>
            <a:pathLst>
              <a:path w="1386358" h="502344">
                <a:moveTo>
                  <a:pt x="0" y="0"/>
                </a:moveTo>
                <a:lnTo>
                  <a:pt x="1386358" y="0"/>
                </a:lnTo>
                <a:lnTo>
                  <a:pt x="1386358" y="502345"/>
                </a:lnTo>
                <a:lnTo>
                  <a:pt x="0" y="50234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488" b="-14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93101" y="8882557"/>
            <a:ext cx="2661644" cy="257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3"/>
              </a:lnSpc>
              <a:spcBef>
                <a:spcPct val="0"/>
              </a:spcBef>
            </a:pPr>
            <a:r>
              <a:rPr lang="en-US" sz="1903">
                <a:solidFill>
                  <a:srgbClr val="003266"/>
                </a:solidFill>
                <a:latin typeface="Montserrat"/>
                <a:ea typeface="Montserrat"/>
                <a:cs typeface="Montserrat"/>
                <a:sym typeface="Montserrat"/>
              </a:rPr>
              <a:t>SPONSORED BY:</a:t>
            </a:r>
          </a:p>
        </p:txBody>
      </p:sp>
      <p:sp>
        <p:nvSpPr>
          <p:cNvPr id="22" name="AutoShape 22"/>
          <p:cNvSpPr/>
          <p:nvPr/>
        </p:nvSpPr>
        <p:spPr>
          <a:xfrm>
            <a:off x="8095192" y="8997213"/>
            <a:ext cx="4228636" cy="0"/>
          </a:xfrm>
          <a:prstGeom prst="line">
            <a:avLst/>
          </a:prstGeom>
          <a:ln w="19050" cap="flat">
            <a:solidFill>
              <a:srgbClr val="0033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5763358" y="8865069"/>
            <a:ext cx="1935723" cy="257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3"/>
              </a:lnSpc>
              <a:spcBef>
                <a:spcPct val="0"/>
              </a:spcBef>
            </a:pPr>
            <a:r>
              <a:rPr lang="en-US" sz="1903">
                <a:solidFill>
                  <a:srgbClr val="003266"/>
                </a:solidFill>
                <a:latin typeface="Montserrat"/>
                <a:ea typeface="Montserrat"/>
                <a:cs typeface="Montserrat"/>
                <a:sym typeface="Montserrat"/>
              </a:rPr>
              <a:t>FEATURING:</a:t>
            </a:r>
          </a:p>
        </p:txBody>
      </p:sp>
      <p:sp>
        <p:nvSpPr>
          <p:cNvPr id="24" name="AutoShape 24"/>
          <p:cNvSpPr/>
          <p:nvPr/>
        </p:nvSpPr>
        <p:spPr>
          <a:xfrm flipV="1">
            <a:off x="2831156" y="8992450"/>
            <a:ext cx="2114318" cy="9525"/>
          </a:xfrm>
          <a:prstGeom prst="line">
            <a:avLst/>
          </a:prstGeom>
          <a:ln w="19050" cap="flat">
            <a:solidFill>
              <a:srgbClr val="0033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3014" y="0"/>
            <a:ext cx="18451014" cy="10378695"/>
          </a:xfrm>
          <a:custGeom>
            <a:avLst/>
            <a:gdLst/>
            <a:ahLst/>
            <a:cxnLst/>
            <a:rect l="l" t="t" r="r" b="b"/>
            <a:pathLst>
              <a:path w="18451014" h="10378695">
                <a:moveTo>
                  <a:pt x="0" y="0"/>
                </a:moveTo>
                <a:lnTo>
                  <a:pt x="18451014" y="0"/>
                </a:lnTo>
                <a:lnTo>
                  <a:pt x="18451014" y="10378695"/>
                </a:lnTo>
                <a:lnTo>
                  <a:pt x="0" y="103786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2230100"/>
          </a:xfrm>
          <a:custGeom>
            <a:avLst/>
            <a:gdLst/>
            <a:ahLst/>
            <a:cxnLst/>
            <a:rect l="l" t="t" r="r" b="b"/>
            <a:pathLst>
              <a:path w="18288000" h="12230100">
                <a:moveTo>
                  <a:pt x="0" y="0"/>
                </a:moveTo>
                <a:lnTo>
                  <a:pt x="18288000" y="0"/>
                </a:lnTo>
                <a:lnTo>
                  <a:pt x="18288000" y="12230100"/>
                </a:lnTo>
                <a:lnTo>
                  <a:pt x="0" y="12230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9841" y="0"/>
            <a:ext cx="18447841" cy="11938221"/>
          </a:xfrm>
          <a:custGeom>
            <a:avLst/>
            <a:gdLst/>
            <a:ahLst/>
            <a:cxnLst/>
            <a:rect l="l" t="t" r="r" b="b"/>
            <a:pathLst>
              <a:path w="18447841" h="11938221">
                <a:moveTo>
                  <a:pt x="0" y="0"/>
                </a:moveTo>
                <a:lnTo>
                  <a:pt x="18447841" y="0"/>
                </a:lnTo>
                <a:lnTo>
                  <a:pt x="18447841" y="11938221"/>
                </a:lnTo>
                <a:lnTo>
                  <a:pt x="0" y="119382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1795760"/>
          </a:xfrm>
          <a:custGeom>
            <a:avLst/>
            <a:gdLst/>
            <a:ahLst/>
            <a:cxnLst/>
            <a:rect l="l" t="t" r="r" b="b"/>
            <a:pathLst>
              <a:path w="18288000" h="11795760">
                <a:moveTo>
                  <a:pt x="0" y="0"/>
                </a:moveTo>
                <a:lnTo>
                  <a:pt x="18288000" y="0"/>
                </a:lnTo>
                <a:lnTo>
                  <a:pt x="18288000" y="11795760"/>
                </a:lnTo>
                <a:lnTo>
                  <a:pt x="0" y="117957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8E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6628816"/>
            <a:chOff x="0" y="0"/>
            <a:chExt cx="7691496" cy="27879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91496" cy="2787922"/>
            </a:xfrm>
            <a:custGeom>
              <a:avLst/>
              <a:gdLst/>
              <a:ahLst/>
              <a:cxnLst/>
              <a:rect l="l" t="t" r="r" b="b"/>
              <a:pathLst>
                <a:path w="7691496" h="2787922">
                  <a:moveTo>
                    <a:pt x="0" y="0"/>
                  </a:moveTo>
                  <a:lnTo>
                    <a:pt x="7691496" y="0"/>
                  </a:lnTo>
                  <a:lnTo>
                    <a:pt x="7691496" y="2787922"/>
                  </a:lnTo>
                  <a:lnTo>
                    <a:pt x="0" y="2787922"/>
                  </a:lnTo>
                  <a:close/>
                </a:path>
              </a:pathLst>
            </a:custGeom>
            <a:solidFill>
              <a:srgbClr val="00336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7691496" cy="2816497"/>
            </a:xfrm>
            <a:prstGeom prst="rect">
              <a:avLst/>
            </a:prstGeom>
          </p:spPr>
          <p:txBody>
            <a:bodyPr lIns="31812" tIns="31812" rIns="31812" bIns="31812" rtlCol="0" anchor="ctr"/>
            <a:lstStyle/>
            <a:p>
              <a:pPr algn="ctr">
                <a:lnSpc>
                  <a:spcPts val="157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25810" y="3593747"/>
            <a:ext cx="3480895" cy="4163215"/>
            <a:chOff x="0" y="0"/>
            <a:chExt cx="812800" cy="9721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972124"/>
            </a:xfrm>
            <a:custGeom>
              <a:avLst/>
              <a:gdLst/>
              <a:ahLst/>
              <a:cxnLst/>
              <a:rect l="l" t="t" r="r" b="b"/>
              <a:pathLst>
                <a:path w="812800" h="972124">
                  <a:moveTo>
                    <a:pt x="0" y="0"/>
                  </a:moveTo>
                  <a:lnTo>
                    <a:pt x="812800" y="0"/>
                  </a:lnTo>
                  <a:lnTo>
                    <a:pt x="812800" y="972124"/>
                  </a:lnTo>
                  <a:lnTo>
                    <a:pt x="0" y="972124"/>
                  </a:lnTo>
                  <a:close/>
                </a:path>
              </a:pathLst>
            </a:custGeom>
            <a:blipFill>
              <a:blip r:embed="rId2"/>
              <a:stretch>
                <a:fillRect l="-2478" r="-2478" b="-2302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211411" y="3593747"/>
            <a:ext cx="3480895" cy="4163215"/>
            <a:chOff x="0" y="0"/>
            <a:chExt cx="812800" cy="97212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972124"/>
            </a:xfrm>
            <a:custGeom>
              <a:avLst/>
              <a:gdLst/>
              <a:ahLst/>
              <a:cxnLst/>
              <a:rect l="l" t="t" r="r" b="b"/>
              <a:pathLst>
                <a:path w="812800" h="972124">
                  <a:moveTo>
                    <a:pt x="0" y="0"/>
                  </a:moveTo>
                  <a:lnTo>
                    <a:pt x="812800" y="0"/>
                  </a:lnTo>
                  <a:lnTo>
                    <a:pt x="812800" y="972124"/>
                  </a:lnTo>
                  <a:lnTo>
                    <a:pt x="0" y="972124"/>
                  </a:lnTo>
                  <a:close/>
                </a:path>
              </a:pathLst>
            </a:custGeom>
            <a:blipFill>
              <a:blip r:embed="rId3"/>
              <a:stretch>
                <a:fillRect l="-12582" r="-20925" b="-1162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494908" y="3628511"/>
            <a:ext cx="3480895" cy="4128451"/>
            <a:chOff x="0" y="0"/>
            <a:chExt cx="812800" cy="96400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964007"/>
            </a:xfrm>
            <a:custGeom>
              <a:avLst/>
              <a:gdLst/>
              <a:ahLst/>
              <a:cxnLst/>
              <a:rect l="l" t="t" r="r" b="b"/>
              <a:pathLst>
                <a:path w="812800" h="964007">
                  <a:moveTo>
                    <a:pt x="0" y="0"/>
                  </a:moveTo>
                  <a:lnTo>
                    <a:pt x="812800" y="0"/>
                  </a:lnTo>
                  <a:lnTo>
                    <a:pt x="812800" y="964007"/>
                  </a:lnTo>
                  <a:lnTo>
                    <a:pt x="0" y="964007"/>
                  </a:lnTo>
                  <a:close/>
                </a:path>
              </a:pathLst>
            </a:custGeom>
            <a:blipFill>
              <a:blip r:embed="rId4"/>
              <a:stretch>
                <a:fillRect l="-45276" t="-10059" r="-32542" b="-5619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778405" y="3628511"/>
            <a:ext cx="3480895" cy="4128451"/>
            <a:chOff x="0" y="0"/>
            <a:chExt cx="812800" cy="96400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964007"/>
            </a:xfrm>
            <a:custGeom>
              <a:avLst/>
              <a:gdLst/>
              <a:ahLst/>
              <a:cxnLst/>
              <a:rect l="l" t="t" r="r" b="b"/>
              <a:pathLst>
                <a:path w="812800" h="964007">
                  <a:moveTo>
                    <a:pt x="0" y="0"/>
                  </a:moveTo>
                  <a:lnTo>
                    <a:pt x="812800" y="0"/>
                  </a:lnTo>
                  <a:lnTo>
                    <a:pt x="812800" y="964007"/>
                  </a:lnTo>
                  <a:lnTo>
                    <a:pt x="0" y="964007"/>
                  </a:lnTo>
                  <a:close/>
                </a:path>
              </a:pathLst>
            </a:custGeom>
            <a:blipFill>
              <a:blip r:embed="rId5"/>
              <a:stretch>
                <a:fillRect l="-9301" r="-930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551740" y="8006757"/>
            <a:ext cx="2775885" cy="570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  <a:spcBef>
                <a:spcPct val="0"/>
              </a:spcBef>
            </a:pPr>
            <a:r>
              <a:rPr lang="en-US" sz="3317" b="1">
                <a:solidFill>
                  <a:srgbClr val="003366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MIKE COOPER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171969" y="8647291"/>
            <a:ext cx="3508160" cy="449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</a:pPr>
            <a:r>
              <a:rPr lang="en-US" sz="2655">
                <a:solidFill>
                  <a:srgbClr val="FFFFFF"/>
                </a:solidFill>
                <a:latin typeface="Latino URW 1 Italics"/>
                <a:ea typeface="Latino URW 1 Italics"/>
                <a:cs typeface="Latino URW 1 Italics"/>
                <a:sym typeface="Latino URW 1 Italics"/>
              </a:rPr>
              <a:t>Boulder Creek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885111" y="8006757"/>
            <a:ext cx="3267483" cy="570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44"/>
              </a:lnSpc>
              <a:spcBef>
                <a:spcPct val="0"/>
              </a:spcBef>
            </a:pPr>
            <a:r>
              <a:rPr lang="en-US" sz="3317" b="1">
                <a:solidFill>
                  <a:srgbClr val="003366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AMY SCHWARTZ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093127" y="8593905"/>
            <a:ext cx="2995541" cy="449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653">
                <a:solidFill>
                  <a:srgbClr val="FFFFFF"/>
                </a:solidFill>
                <a:latin typeface="Latino URW 1 Italics"/>
                <a:ea typeface="Latino URW 1 Italics"/>
                <a:cs typeface="Latino URW 1 Italics"/>
                <a:sym typeface="Latino URW 1 Italics"/>
              </a:rPr>
              <a:t>Oakwood Homes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394760" y="8030287"/>
            <a:ext cx="3681190" cy="570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44"/>
              </a:lnSpc>
              <a:spcBef>
                <a:spcPct val="0"/>
              </a:spcBef>
            </a:pPr>
            <a:r>
              <a:rPr lang="en-US" sz="3317" b="1">
                <a:solidFill>
                  <a:srgbClr val="003366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SCOTT DERGANCE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535019" y="8617435"/>
            <a:ext cx="3440784" cy="449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653">
                <a:solidFill>
                  <a:srgbClr val="FFFFFF"/>
                </a:solidFill>
                <a:latin typeface="Latino URW 1 Italics"/>
                <a:ea typeface="Latino URW 1 Italics"/>
                <a:cs typeface="Latino URW 1 Italics"/>
                <a:sym typeface="Latino URW 1 Italics"/>
              </a:rPr>
              <a:t>KGA Studio Architects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93495" y="8073432"/>
            <a:ext cx="3745524" cy="455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85"/>
              </a:lnSpc>
            </a:pPr>
            <a:r>
              <a:rPr lang="en-US" sz="2988" b="1">
                <a:solidFill>
                  <a:srgbClr val="003366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JEFF HANDLIN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07516" y="8593905"/>
            <a:ext cx="2917482" cy="449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653">
                <a:solidFill>
                  <a:srgbClr val="FFFFFF"/>
                </a:solidFill>
                <a:latin typeface="Latino URW 1 Italics"/>
                <a:ea typeface="Latino URW 1 Italics"/>
                <a:cs typeface="Latino URW 1 Italics"/>
                <a:sym typeface="Latino URW 1 Italics"/>
              </a:rPr>
              <a:t>Oread Capital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07516" y="9044172"/>
            <a:ext cx="2917482" cy="448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653">
                <a:solidFill>
                  <a:srgbClr val="003366"/>
                </a:solidFill>
                <a:latin typeface="Latino URW 1 Italics"/>
                <a:ea typeface="Latino URW 1 Italics"/>
                <a:cs typeface="Latino URW 1 Italics"/>
                <a:sym typeface="Latino URW 1 Italics"/>
              </a:rPr>
              <a:t>Moderator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371569" y="866775"/>
            <a:ext cx="3753631" cy="1410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79"/>
              </a:lnSpc>
              <a:spcBef>
                <a:spcPct val="0"/>
              </a:spcBef>
            </a:pPr>
            <a:r>
              <a:rPr lang="en-US" sz="8199" b="1" spc="819" dirty="0">
                <a:solidFill>
                  <a:srgbClr val="2893C9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PANEL</a:t>
            </a:r>
          </a:p>
        </p:txBody>
      </p:sp>
      <p:sp>
        <p:nvSpPr>
          <p:cNvPr id="23" name="AutoShape 23"/>
          <p:cNvSpPr/>
          <p:nvPr/>
        </p:nvSpPr>
        <p:spPr>
          <a:xfrm>
            <a:off x="-1700611" y="1586548"/>
            <a:ext cx="8265263" cy="19050"/>
          </a:xfrm>
          <a:prstGeom prst="line">
            <a:avLst/>
          </a:prstGeom>
          <a:ln w="95250" cap="flat">
            <a:solidFill>
              <a:srgbClr val="F0A8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4" name="AutoShape 24"/>
          <p:cNvSpPr/>
          <p:nvPr/>
        </p:nvSpPr>
        <p:spPr>
          <a:xfrm>
            <a:off x="11698843" y="1643698"/>
            <a:ext cx="8265263" cy="19050"/>
          </a:xfrm>
          <a:prstGeom prst="line">
            <a:avLst/>
          </a:prstGeom>
          <a:ln w="95250" cap="flat">
            <a:solidFill>
              <a:srgbClr val="F0A8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99546" y="9630820"/>
            <a:ext cx="15646271" cy="1867538"/>
            <a:chOff x="0" y="0"/>
            <a:chExt cx="4301319" cy="5134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01320" cy="513405"/>
            </a:xfrm>
            <a:custGeom>
              <a:avLst/>
              <a:gdLst/>
              <a:ahLst/>
              <a:cxnLst/>
              <a:rect l="l" t="t" r="r" b="b"/>
              <a:pathLst>
                <a:path w="4301320" h="513405">
                  <a:moveTo>
                    <a:pt x="203200" y="0"/>
                  </a:moveTo>
                  <a:lnTo>
                    <a:pt x="4301320" y="0"/>
                  </a:lnTo>
                  <a:lnTo>
                    <a:pt x="4098120" y="513405"/>
                  </a:lnTo>
                  <a:lnTo>
                    <a:pt x="0" y="5134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38D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4098119" cy="551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004049" y="9258300"/>
            <a:ext cx="3007155" cy="767068"/>
          </a:xfrm>
          <a:custGeom>
            <a:avLst/>
            <a:gdLst/>
            <a:ahLst/>
            <a:cxnLst/>
            <a:rect l="l" t="t" r="r" b="b"/>
            <a:pathLst>
              <a:path w="3007155" h="767068">
                <a:moveTo>
                  <a:pt x="0" y="0"/>
                </a:moveTo>
                <a:lnTo>
                  <a:pt x="3007156" y="0"/>
                </a:lnTo>
                <a:lnTo>
                  <a:pt x="3007156" y="767068"/>
                </a:lnTo>
                <a:lnTo>
                  <a:pt x="0" y="7670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50813" b="-3974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 rot="-10800000">
            <a:off x="-9657164" y="-1120029"/>
            <a:ext cx="15646271" cy="2240058"/>
            <a:chOff x="0" y="0"/>
            <a:chExt cx="20861694" cy="2986744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496693"/>
              <a:ext cx="20861694" cy="2490051"/>
              <a:chOff x="0" y="0"/>
              <a:chExt cx="4301319" cy="51340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01320" cy="513405"/>
              </a:xfrm>
              <a:custGeom>
                <a:avLst/>
                <a:gdLst/>
                <a:ahLst/>
                <a:cxnLst/>
                <a:rect l="l" t="t" r="r" b="b"/>
                <a:pathLst>
                  <a:path w="4301320" h="513405">
                    <a:moveTo>
                      <a:pt x="203200" y="0"/>
                    </a:moveTo>
                    <a:lnTo>
                      <a:pt x="4301320" y="0"/>
                    </a:lnTo>
                    <a:lnTo>
                      <a:pt x="4098120" y="513405"/>
                    </a:lnTo>
                    <a:lnTo>
                      <a:pt x="0" y="513405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238DC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101600" y="-38100"/>
                <a:ext cx="4098119" cy="5515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2272672" y="0"/>
              <a:ext cx="4009541" cy="1022758"/>
            </a:xfrm>
            <a:custGeom>
              <a:avLst/>
              <a:gdLst/>
              <a:ahLst/>
              <a:cxnLst/>
              <a:rect l="l" t="t" r="r" b="b"/>
              <a:pathLst>
                <a:path w="4009541" h="1022758">
                  <a:moveTo>
                    <a:pt x="0" y="0"/>
                  </a:moveTo>
                  <a:lnTo>
                    <a:pt x="4009540" y="0"/>
                  </a:lnTo>
                  <a:lnTo>
                    <a:pt x="4009540" y="1022758"/>
                  </a:lnTo>
                  <a:lnTo>
                    <a:pt x="0" y="1022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250813" b="-3974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880740" y="2368998"/>
            <a:ext cx="5780364" cy="6012854"/>
            <a:chOff x="0" y="0"/>
            <a:chExt cx="1362435" cy="14172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62435" cy="1417233"/>
            </a:xfrm>
            <a:custGeom>
              <a:avLst/>
              <a:gdLst/>
              <a:ahLst/>
              <a:cxnLst/>
              <a:rect l="l" t="t" r="r" b="b"/>
              <a:pathLst>
                <a:path w="1362435" h="1417233">
                  <a:moveTo>
                    <a:pt x="0" y="0"/>
                  </a:moveTo>
                  <a:lnTo>
                    <a:pt x="1362435" y="0"/>
                  </a:lnTo>
                  <a:lnTo>
                    <a:pt x="1362435" y="1417233"/>
                  </a:lnTo>
                  <a:lnTo>
                    <a:pt x="0" y="1417233"/>
                  </a:lnTo>
                  <a:close/>
                </a:path>
              </a:pathLst>
            </a:custGeom>
            <a:solidFill>
              <a:srgbClr val="00336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362435" cy="1455333"/>
            </a:xfrm>
            <a:prstGeom prst="rect">
              <a:avLst/>
            </a:prstGeom>
          </p:spPr>
          <p:txBody>
            <a:bodyPr lIns="62437" tIns="62437" rIns="62437" bIns="62437" rtlCol="0" anchor="ctr"/>
            <a:lstStyle/>
            <a:p>
              <a:pPr algn="ctr">
                <a:lnSpc>
                  <a:spcPts val="2442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918571" y="2407402"/>
            <a:ext cx="5974450" cy="5974450"/>
          </a:xfrm>
          <a:custGeom>
            <a:avLst/>
            <a:gdLst/>
            <a:ahLst/>
            <a:cxnLst/>
            <a:rect l="l" t="t" r="r" b="b"/>
            <a:pathLst>
              <a:path w="5974450" h="5974450">
                <a:moveTo>
                  <a:pt x="0" y="0"/>
                </a:moveTo>
                <a:lnTo>
                  <a:pt x="5974450" y="0"/>
                </a:lnTo>
                <a:lnTo>
                  <a:pt x="5974450" y="5974449"/>
                </a:lnTo>
                <a:lnTo>
                  <a:pt x="0" y="59744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AutoShape 15"/>
          <p:cNvSpPr/>
          <p:nvPr/>
        </p:nvSpPr>
        <p:spPr>
          <a:xfrm>
            <a:off x="7490798" y="5375424"/>
            <a:ext cx="8276567" cy="0"/>
          </a:xfrm>
          <a:prstGeom prst="line">
            <a:avLst/>
          </a:prstGeom>
          <a:ln w="152400" cap="flat">
            <a:solidFill>
              <a:srgbClr val="F0A8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1918571" y="2407402"/>
            <a:ext cx="5974450" cy="597445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6"/>
              <a:stretch>
                <a:fillRect t="-7158" b="-2617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325917" y="4065314"/>
            <a:ext cx="8656713" cy="931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55"/>
              </a:lnSpc>
            </a:pPr>
            <a:r>
              <a:rPr lang="en-US" sz="5468" b="1" spc="1301">
                <a:solidFill>
                  <a:srgbClr val="FFFFFF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KELLY CAUFIELD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316392" y="6712611"/>
            <a:ext cx="5496208" cy="427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3"/>
              </a:lnSpc>
            </a:pPr>
            <a:r>
              <a:rPr lang="en-US" sz="2494" spc="655">
                <a:solidFill>
                  <a:srgbClr val="003366"/>
                </a:solidFill>
                <a:latin typeface="Latino URW 2"/>
                <a:ea typeface="Latino URW 2"/>
                <a:cs typeface="Latino URW 2"/>
                <a:sym typeface="Latino URW 2"/>
              </a:rPr>
              <a:t>CSI COLORADO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354492" y="5865469"/>
            <a:ext cx="8656713" cy="1213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1"/>
              </a:lnSpc>
            </a:pPr>
            <a:r>
              <a:rPr lang="en-US" sz="3479" spc="828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EXECUTIVE DIRECTOR</a:t>
            </a:r>
          </a:p>
          <a:p>
            <a:pPr algn="l">
              <a:lnSpc>
                <a:spcPts val="4871"/>
              </a:lnSpc>
            </a:pPr>
            <a:r>
              <a:rPr lang="en-US" sz="3479" spc="828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COMMON SENSE INSTITUTE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99546" y="9630820"/>
            <a:ext cx="15646271" cy="1867538"/>
            <a:chOff x="0" y="0"/>
            <a:chExt cx="4301319" cy="5134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01320" cy="513405"/>
            </a:xfrm>
            <a:custGeom>
              <a:avLst/>
              <a:gdLst/>
              <a:ahLst/>
              <a:cxnLst/>
              <a:rect l="l" t="t" r="r" b="b"/>
              <a:pathLst>
                <a:path w="4301320" h="513405">
                  <a:moveTo>
                    <a:pt x="203200" y="0"/>
                  </a:moveTo>
                  <a:lnTo>
                    <a:pt x="4301320" y="0"/>
                  </a:lnTo>
                  <a:lnTo>
                    <a:pt x="4098120" y="513405"/>
                  </a:lnTo>
                  <a:lnTo>
                    <a:pt x="0" y="5134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38D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4098119" cy="551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004049" y="9258300"/>
            <a:ext cx="3007155" cy="767068"/>
          </a:xfrm>
          <a:custGeom>
            <a:avLst/>
            <a:gdLst/>
            <a:ahLst/>
            <a:cxnLst/>
            <a:rect l="l" t="t" r="r" b="b"/>
            <a:pathLst>
              <a:path w="3007155" h="767068">
                <a:moveTo>
                  <a:pt x="0" y="0"/>
                </a:moveTo>
                <a:lnTo>
                  <a:pt x="3007156" y="0"/>
                </a:lnTo>
                <a:lnTo>
                  <a:pt x="3007156" y="767068"/>
                </a:lnTo>
                <a:lnTo>
                  <a:pt x="0" y="7670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50813" b="-3974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 rot="-10800000">
            <a:off x="-9657164" y="-1120029"/>
            <a:ext cx="15646271" cy="2240058"/>
            <a:chOff x="0" y="0"/>
            <a:chExt cx="20861694" cy="2986744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496693"/>
              <a:ext cx="20861694" cy="2490051"/>
              <a:chOff x="0" y="0"/>
              <a:chExt cx="4301319" cy="51340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01320" cy="513405"/>
              </a:xfrm>
              <a:custGeom>
                <a:avLst/>
                <a:gdLst/>
                <a:ahLst/>
                <a:cxnLst/>
                <a:rect l="l" t="t" r="r" b="b"/>
                <a:pathLst>
                  <a:path w="4301320" h="513405">
                    <a:moveTo>
                      <a:pt x="203200" y="0"/>
                    </a:moveTo>
                    <a:lnTo>
                      <a:pt x="4301320" y="0"/>
                    </a:lnTo>
                    <a:lnTo>
                      <a:pt x="4098120" y="513405"/>
                    </a:lnTo>
                    <a:lnTo>
                      <a:pt x="0" y="513405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238DC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101600" y="-38100"/>
                <a:ext cx="4098119" cy="5515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2272672" y="0"/>
              <a:ext cx="4009541" cy="1022758"/>
            </a:xfrm>
            <a:custGeom>
              <a:avLst/>
              <a:gdLst/>
              <a:ahLst/>
              <a:cxnLst/>
              <a:rect l="l" t="t" r="r" b="b"/>
              <a:pathLst>
                <a:path w="4009541" h="1022758">
                  <a:moveTo>
                    <a:pt x="0" y="0"/>
                  </a:moveTo>
                  <a:lnTo>
                    <a:pt x="4009540" y="0"/>
                  </a:lnTo>
                  <a:lnTo>
                    <a:pt x="4009540" y="1022758"/>
                  </a:lnTo>
                  <a:lnTo>
                    <a:pt x="0" y="1022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250813" b="-3974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880740" y="2150510"/>
            <a:ext cx="6012280" cy="6240866"/>
            <a:chOff x="0" y="0"/>
            <a:chExt cx="8016374" cy="8321155"/>
          </a:xfrm>
        </p:grpSpPr>
        <p:grpSp>
          <p:nvGrpSpPr>
            <p:cNvPr id="12" name="Group 12"/>
            <p:cNvGrpSpPr/>
            <p:nvPr/>
          </p:nvGrpSpPr>
          <p:grpSpPr>
            <a:xfrm>
              <a:off x="740652" y="0"/>
              <a:ext cx="6964542" cy="8321155"/>
              <a:chOff x="0" y="0"/>
              <a:chExt cx="1223413" cy="146172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223413" cy="1461720"/>
              </a:xfrm>
              <a:custGeom>
                <a:avLst/>
                <a:gdLst/>
                <a:ahLst/>
                <a:cxnLst/>
                <a:rect l="l" t="t" r="r" b="b"/>
                <a:pathLst>
                  <a:path w="1223413" h="1461720">
                    <a:moveTo>
                      <a:pt x="0" y="0"/>
                    </a:moveTo>
                    <a:lnTo>
                      <a:pt x="1223413" y="0"/>
                    </a:lnTo>
                    <a:lnTo>
                      <a:pt x="1223413" y="1461720"/>
                    </a:lnTo>
                    <a:lnTo>
                      <a:pt x="0" y="1461720"/>
                    </a:lnTo>
                    <a:close/>
                  </a:path>
                </a:pathLst>
              </a:custGeom>
              <a:solidFill>
                <a:srgbClr val="00336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1223413" cy="1499820"/>
              </a:xfrm>
              <a:prstGeom prst="rect">
                <a:avLst/>
              </a:prstGeom>
            </p:spPr>
            <p:txBody>
              <a:bodyPr lIns="62437" tIns="62437" rIns="62437" bIns="62437" rtlCol="0" anchor="ctr"/>
              <a:lstStyle/>
              <a:p>
                <a:pPr algn="ctr">
                  <a:lnSpc>
                    <a:spcPts val="2442"/>
                  </a:lnSpc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>
              <a:off x="0" y="304782"/>
              <a:ext cx="8016374" cy="8016374"/>
            </a:xfrm>
            <a:custGeom>
              <a:avLst/>
              <a:gdLst/>
              <a:ahLst/>
              <a:cxnLst/>
              <a:rect l="l" t="t" r="r" b="b"/>
              <a:pathLst>
                <a:path w="8016374" h="8016374">
                  <a:moveTo>
                    <a:pt x="0" y="0"/>
                  </a:moveTo>
                  <a:lnTo>
                    <a:pt x="8016374" y="0"/>
                  </a:lnTo>
                  <a:lnTo>
                    <a:pt x="8016374" y="8016373"/>
                  </a:lnTo>
                  <a:lnTo>
                    <a:pt x="0" y="8016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0" y="304782"/>
              <a:ext cx="8016374" cy="8016374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blipFill>
                <a:blip r:embed="rId6"/>
                <a:stretch>
                  <a:fillRect t="-21409" b="-2886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8" name="AutoShape 18"/>
          <p:cNvSpPr/>
          <p:nvPr/>
        </p:nvSpPr>
        <p:spPr>
          <a:xfrm>
            <a:off x="7490798" y="5375424"/>
            <a:ext cx="8276567" cy="0"/>
          </a:xfrm>
          <a:prstGeom prst="line">
            <a:avLst/>
          </a:prstGeom>
          <a:ln w="152400" cap="flat">
            <a:solidFill>
              <a:srgbClr val="F0A8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8325917" y="4065314"/>
            <a:ext cx="8656713" cy="931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55"/>
              </a:lnSpc>
            </a:pPr>
            <a:r>
              <a:rPr lang="en-US" sz="5468" b="1" spc="1301">
                <a:solidFill>
                  <a:srgbClr val="FFFFFF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DON ELLIOTT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316392" y="6712611"/>
            <a:ext cx="5496208" cy="427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3"/>
              </a:lnSpc>
            </a:pPr>
            <a:r>
              <a:rPr lang="en-US" sz="2494" spc="655">
                <a:solidFill>
                  <a:srgbClr val="003366"/>
                </a:solidFill>
                <a:latin typeface="Latino URW 2"/>
                <a:ea typeface="Latino URW 2"/>
                <a:cs typeface="Latino URW 2"/>
                <a:sym typeface="Latino URW 2"/>
              </a:rPr>
              <a:t>CSI COLORADO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354492" y="5865469"/>
            <a:ext cx="8656713" cy="1213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1"/>
              </a:lnSpc>
            </a:pPr>
            <a:r>
              <a:rPr lang="en-US" sz="3479" spc="828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SENIOR ZONING CONSULTANT</a:t>
            </a:r>
          </a:p>
          <a:p>
            <a:pPr algn="l">
              <a:lnSpc>
                <a:spcPts val="4871"/>
              </a:lnSpc>
            </a:pPr>
            <a:endParaRPr lang="en-US" sz="3479" spc="828">
              <a:solidFill>
                <a:srgbClr val="FFFFFF"/>
              </a:solidFill>
              <a:latin typeface="Upgrade"/>
              <a:ea typeface="Upgrade"/>
              <a:cs typeface="Upgrade"/>
              <a:sym typeface="Upgrad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541480" y="1038225"/>
            <a:ext cx="5205040" cy="918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6"/>
              </a:lnSpc>
              <a:spcBef>
                <a:spcPct val="0"/>
              </a:spcBef>
            </a:pPr>
            <a:r>
              <a:rPr lang="en-US" sz="6099" b="1">
                <a:solidFill>
                  <a:srgbClr val="FFFFFF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The Assignment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05869" y="2353818"/>
            <a:ext cx="16230600" cy="2007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39" lvl="1" indent="-485769" algn="l">
              <a:lnSpc>
                <a:spcPts val="5264"/>
              </a:lnSpc>
              <a:spcBef>
                <a:spcPct val="0"/>
              </a:spcBef>
              <a:buAutoNum type="arabicPeriod"/>
            </a:pPr>
            <a:r>
              <a:rPr lang="en-US" sz="4499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Draft a simple, flexible zoning template to allow and encourage the construction of small, single-family, detached houses on small individual lots in rural areas and growing outskirts of urban areas.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16546" y="4974758"/>
            <a:ext cx="16265584" cy="4674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4"/>
              </a:lnSpc>
            </a:pPr>
            <a:r>
              <a:rPr lang="en-US" sz="4499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2. Show how and where the template may need to be modified to:</a:t>
            </a:r>
          </a:p>
          <a:p>
            <a:pPr marL="971539" lvl="1" indent="-485769" algn="l">
              <a:lnSpc>
                <a:spcPts val="5264"/>
              </a:lnSpc>
              <a:buFont typeface="Arial"/>
              <a:buChar char="•"/>
            </a:pPr>
            <a:r>
              <a:rPr lang="en-US" sz="4499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Integrate with different types of local zoning controls (like form-based codes and integrated development codes)</a:t>
            </a:r>
          </a:p>
          <a:p>
            <a:pPr marL="971539" lvl="1" indent="-485769" algn="l">
              <a:lnSpc>
                <a:spcPts val="5264"/>
              </a:lnSpc>
              <a:buFont typeface="Arial"/>
              <a:buChar char="•"/>
            </a:pPr>
            <a:r>
              <a:rPr lang="en-US" sz="4499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Address other types of starter homes (like duplexes, triplexes, or cottage developments)</a:t>
            </a:r>
          </a:p>
          <a:p>
            <a:pPr marL="971539" lvl="1" indent="-485769" algn="l">
              <a:lnSpc>
                <a:spcPts val="5264"/>
              </a:lnSpc>
              <a:spcBef>
                <a:spcPct val="0"/>
              </a:spcBef>
              <a:buFont typeface="Arial"/>
              <a:buChar char="•"/>
            </a:pPr>
            <a:r>
              <a:rPr lang="en-US" sz="4499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Work in other contexts (like urban areas, inner suburbs, mountain communities and resorts)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403006" y="1038225"/>
            <a:ext cx="9481989" cy="918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6"/>
              </a:lnSpc>
              <a:spcBef>
                <a:spcPct val="0"/>
              </a:spcBef>
            </a:pPr>
            <a:r>
              <a:rPr lang="en-US" sz="6099" b="1">
                <a:solidFill>
                  <a:srgbClr val="FFFFFF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The Structure of the Template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929591"/>
            <a:ext cx="16028361" cy="6003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52216" lvl="1" indent="-626108" algn="l">
              <a:lnSpc>
                <a:spcPts val="6785"/>
              </a:lnSpc>
              <a:spcBef>
                <a:spcPct val="0"/>
              </a:spcBef>
              <a:buAutoNum type="arabicPeriod"/>
            </a:pPr>
            <a:r>
              <a:rPr lang="en-US" sz="5799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Purpose</a:t>
            </a:r>
          </a:p>
          <a:p>
            <a:pPr marL="1252216" lvl="1" indent="-626108" algn="l">
              <a:lnSpc>
                <a:spcPts val="6785"/>
              </a:lnSpc>
              <a:spcBef>
                <a:spcPct val="0"/>
              </a:spcBef>
              <a:buAutoNum type="arabicPeriod"/>
            </a:pPr>
            <a:r>
              <a:rPr lang="en-US" sz="5799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Single-Family Starter Home (R-SH) Zoning District</a:t>
            </a:r>
          </a:p>
          <a:p>
            <a:pPr marL="1252216" lvl="1" indent="-626108" algn="l">
              <a:lnSpc>
                <a:spcPts val="6785"/>
              </a:lnSpc>
              <a:spcBef>
                <a:spcPct val="0"/>
              </a:spcBef>
              <a:buAutoNum type="arabicPeriod"/>
            </a:pPr>
            <a:r>
              <a:rPr lang="en-US" sz="5799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Site Location and Dimensional Standards</a:t>
            </a:r>
          </a:p>
          <a:p>
            <a:pPr marL="1252216" lvl="1" indent="-626108" algn="l">
              <a:lnSpc>
                <a:spcPts val="6785"/>
              </a:lnSpc>
              <a:spcBef>
                <a:spcPct val="0"/>
              </a:spcBef>
              <a:buAutoNum type="arabicPeriod"/>
            </a:pPr>
            <a:r>
              <a:rPr lang="en-US" sz="5799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Building Design and Development Standards</a:t>
            </a:r>
          </a:p>
          <a:p>
            <a:pPr marL="1252216" lvl="1" indent="-626108" algn="l">
              <a:lnSpc>
                <a:spcPts val="6785"/>
              </a:lnSpc>
              <a:spcBef>
                <a:spcPct val="0"/>
              </a:spcBef>
              <a:buAutoNum type="arabicPeriod"/>
            </a:pPr>
            <a:r>
              <a:rPr lang="en-US" sz="5799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Administrative Approval for Starter Home Developments</a:t>
            </a:r>
          </a:p>
          <a:p>
            <a:pPr marL="1252216" lvl="1" indent="-626108" algn="l">
              <a:lnSpc>
                <a:spcPts val="6785"/>
              </a:lnSpc>
              <a:spcBef>
                <a:spcPct val="0"/>
              </a:spcBef>
              <a:buAutoNum type="arabicPeriod"/>
            </a:pPr>
            <a:r>
              <a:rPr lang="en-US" sz="5799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Definitions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99546" y="9630820"/>
            <a:ext cx="15646271" cy="1867538"/>
            <a:chOff x="0" y="0"/>
            <a:chExt cx="4301319" cy="5134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01320" cy="513405"/>
            </a:xfrm>
            <a:custGeom>
              <a:avLst/>
              <a:gdLst/>
              <a:ahLst/>
              <a:cxnLst/>
              <a:rect l="l" t="t" r="r" b="b"/>
              <a:pathLst>
                <a:path w="4301320" h="513405">
                  <a:moveTo>
                    <a:pt x="203200" y="0"/>
                  </a:moveTo>
                  <a:lnTo>
                    <a:pt x="4301320" y="0"/>
                  </a:lnTo>
                  <a:lnTo>
                    <a:pt x="4098120" y="513405"/>
                  </a:lnTo>
                  <a:lnTo>
                    <a:pt x="0" y="5134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38D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4098119" cy="551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004049" y="9258300"/>
            <a:ext cx="3007155" cy="767068"/>
          </a:xfrm>
          <a:custGeom>
            <a:avLst/>
            <a:gdLst/>
            <a:ahLst/>
            <a:cxnLst/>
            <a:rect l="l" t="t" r="r" b="b"/>
            <a:pathLst>
              <a:path w="3007155" h="767068">
                <a:moveTo>
                  <a:pt x="0" y="0"/>
                </a:moveTo>
                <a:lnTo>
                  <a:pt x="3007156" y="0"/>
                </a:lnTo>
                <a:lnTo>
                  <a:pt x="3007156" y="767068"/>
                </a:lnTo>
                <a:lnTo>
                  <a:pt x="0" y="7670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50813" b="-3974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 rot="-10800000">
            <a:off x="-9657164" y="-1120029"/>
            <a:ext cx="15646271" cy="2240058"/>
            <a:chOff x="0" y="0"/>
            <a:chExt cx="20861694" cy="2986744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496693"/>
              <a:ext cx="20861694" cy="2490051"/>
              <a:chOff x="0" y="0"/>
              <a:chExt cx="4301319" cy="51340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01320" cy="513405"/>
              </a:xfrm>
              <a:custGeom>
                <a:avLst/>
                <a:gdLst/>
                <a:ahLst/>
                <a:cxnLst/>
                <a:rect l="l" t="t" r="r" b="b"/>
                <a:pathLst>
                  <a:path w="4301320" h="513405">
                    <a:moveTo>
                      <a:pt x="203200" y="0"/>
                    </a:moveTo>
                    <a:lnTo>
                      <a:pt x="4301320" y="0"/>
                    </a:lnTo>
                    <a:lnTo>
                      <a:pt x="4098120" y="513405"/>
                    </a:lnTo>
                    <a:lnTo>
                      <a:pt x="0" y="513405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238DC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101600" y="-38100"/>
                <a:ext cx="4098119" cy="5515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2272672" y="0"/>
              <a:ext cx="4009541" cy="1022758"/>
            </a:xfrm>
            <a:custGeom>
              <a:avLst/>
              <a:gdLst/>
              <a:ahLst/>
              <a:cxnLst/>
              <a:rect l="l" t="t" r="r" b="b"/>
              <a:pathLst>
                <a:path w="4009541" h="1022758">
                  <a:moveTo>
                    <a:pt x="0" y="0"/>
                  </a:moveTo>
                  <a:lnTo>
                    <a:pt x="4009540" y="0"/>
                  </a:lnTo>
                  <a:lnTo>
                    <a:pt x="4009540" y="1022758"/>
                  </a:lnTo>
                  <a:lnTo>
                    <a:pt x="0" y="1022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250813" b="-3974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880740" y="2368998"/>
            <a:ext cx="5780364" cy="6012854"/>
            <a:chOff x="0" y="0"/>
            <a:chExt cx="1362435" cy="14172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62435" cy="1417233"/>
            </a:xfrm>
            <a:custGeom>
              <a:avLst/>
              <a:gdLst/>
              <a:ahLst/>
              <a:cxnLst/>
              <a:rect l="l" t="t" r="r" b="b"/>
              <a:pathLst>
                <a:path w="1362435" h="1417233">
                  <a:moveTo>
                    <a:pt x="0" y="0"/>
                  </a:moveTo>
                  <a:lnTo>
                    <a:pt x="1362435" y="0"/>
                  </a:lnTo>
                  <a:lnTo>
                    <a:pt x="1362435" y="1417233"/>
                  </a:lnTo>
                  <a:lnTo>
                    <a:pt x="0" y="1417233"/>
                  </a:lnTo>
                  <a:close/>
                </a:path>
              </a:pathLst>
            </a:custGeom>
            <a:solidFill>
              <a:srgbClr val="00336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362435" cy="1455333"/>
            </a:xfrm>
            <a:prstGeom prst="rect">
              <a:avLst/>
            </a:prstGeom>
          </p:spPr>
          <p:txBody>
            <a:bodyPr lIns="62437" tIns="62437" rIns="62437" bIns="62437" rtlCol="0" anchor="ctr"/>
            <a:lstStyle/>
            <a:p>
              <a:pPr algn="ctr">
                <a:lnSpc>
                  <a:spcPts val="2442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918571" y="2407402"/>
            <a:ext cx="5974450" cy="5974450"/>
          </a:xfrm>
          <a:custGeom>
            <a:avLst/>
            <a:gdLst/>
            <a:ahLst/>
            <a:cxnLst/>
            <a:rect l="l" t="t" r="r" b="b"/>
            <a:pathLst>
              <a:path w="5974450" h="5974450">
                <a:moveTo>
                  <a:pt x="0" y="0"/>
                </a:moveTo>
                <a:lnTo>
                  <a:pt x="5974450" y="0"/>
                </a:lnTo>
                <a:lnTo>
                  <a:pt x="5974450" y="5974449"/>
                </a:lnTo>
                <a:lnTo>
                  <a:pt x="0" y="59744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AutoShape 15"/>
          <p:cNvSpPr/>
          <p:nvPr/>
        </p:nvSpPr>
        <p:spPr>
          <a:xfrm>
            <a:off x="7490798" y="5375424"/>
            <a:ext cx="8276567" cy="0"/>
          </a:xfrm>
          <a:prstGeom prst="line">
            <a:avLst/>
          </a:prstGeom>
          <a:ln w="152400" cap="flat">
            <a:solidFill>
              <a:srgbClr val="F0A8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1918571" y="2639318"/>
            <a:ext cx="5974450" cy="5742533"/>
            <a:chOff x="0" y="0"/>
            <a:chExt cx="845625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45626" cy="812800"/>
            </a:xfrm>
            <a:custGeom>
              <a:avLst/>
              <a:gdLst/>
              <a:ahLst/>
              <a:cxnLst/>
              <a:rect l="l" t="t" r="r" b="b"/>
              <a:pathLst>
                <a:path w="845626" h="812800">
                  <a:moveTo>
                    <a:pt x="0" y="0"/>
                  </a:moveTo>
                  <a:lnTo>
                    <a:pt x="845626" y="0"/>
                  </a:lnTo>
                  <a:lnTo>
                    <a:pt x="845626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6"/>
              <a:stretch>
                <a:fillRect t="-6415" b="-2120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325917" y="4065314"/>
            <a:ext cx="8656713" cy="931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55"/>
              </a:lnSpc>
            </a:pPr>
            <a:r>
              <a:rPr lang="en-US" sz="5468" b="1" spc="1301">
                <a:solidFill>
                  <a:srgbClr val="FFFFFF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TYRONE ADAMS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316392" y="6712611"/>
            <a:ext cx="5496208" cy="427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3"/>
              </a:lnSpc>
            </a:pPr>
            <a:r>
              <a:rPr lang="en-US" sz="2494" spc="655">
                <a:solidFill>
                  <a:srgbClr val="003366"/>
                </a:solidFill>
                <a:latin typeface="Latino URW 2"/>
                <a:ea typeface="Latino URW 2"/>
                <a:cs typeface="Latino URW 2"/>
                <a:sym typeface="Latino URW 2"/>
              </a:rPr>
              <a:t>CSI COLORADO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354492" y="5865469"/>
            <a:ext cx="8656713" cy="1831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1"/>
              </a:lnSpc>
            </a:pPr>
            <a:r>
              <a:rPr lang="en-US" sz="3479" spc="828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PRESIDENT &amp; CEO</a:t>
            </a:r>
          </a:p>
          <a:p>
            <a:pPr algn="l">
              <a:lnSpc>
                <a:spcPts val="4871"/>
              </a:lnSpc>
            </a:pPr>
            <a:r>
              <a:rPr lang="en-US" sz="3479" spc="828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COLORADO ASSOCIATION OF REALTORS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476902" y="1038225"/>
            <a:ext cx="3953098" cy="918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36"/>
              </a:lnSpc>
              <a:spcBef>
                <a:spcPct val="0"/>
              </a:spcBef>
            </a:pPr>
            <a:r>
              <a:rPr lang="en-US" sz="6099" b="1" dirty="0">
                <a:solidFill>
                  <a:srgbClr val="FFFFFF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The Basics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14350" y="2945416"/>
            <a:ext cx="17259300" cy="5442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16989" lvl="1" indent="-658495" algn="l">
              <a:lnSpc>
                <a:spcPts val="7136"/>
              </a:lnSpc>
              <a:buFont typeface="Arial"/>
              <a:buChar char="•"/>
            </a:pPr>
            <a:r>
              <a:rPr lang="en-US" sz="6099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Could be a stand-alone chapter – or integrated</a:t>
            </a:r>
          </a:p>
          <a:p>
            <a:pPr marL="1316989" lvl="1" indent="-658495" algn="l">
              <a:lnSpc>
                <a:spcPts val="7136"/>
              </a:lnSpc>
              <a:spcBef>
                <a:spcPct val="0"/>
              </a:spcBef>
              <a:buFont typeface="Arial"/>
              <a:buChar char="•"/>
            </a:pPr>
            <a:r>
              <a:rPr lang="en-US" sz="6099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These types of Starter Homes could be added to existing zones</a:t>
            </a:r>
          </a:p>
          <a:p>
            <a:pPr marL="1316989" lvl="1" indent="-658495" algn="l">
              <a:lnSpc>
                <a:spcPts val="7136"/>
              </a:lnSpc>
              <a:spcBef>
                <a:spcPct val="0"/>
              </a:spcBef>
              <a:buFont typeface="Arial"/>
              <a:buChar char="•"/>
            </a:pPr>
            <a:r>
              <a:rPr lang="en-US" sz="6099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Some sections marked as [OPTION] which means:</a:t>
            </a:r>
          </a:p>
          <a:p>
            <a:pPr marL="2633979" lvl="2" indent="-877993" algn="l">
              <a:lnSpc>
                <a:spcPts val="7136"/>
              </a:lnSpc>
              <a:spcBef>
                <a:spcPct val="0"/>
              </a:spcBef>
              <a:buFont typeface="Arial"/>
              <a:buChar char="⚬"/>
            </a:pPr>
            <a:r>
              <a:rPr lang="en-US" sz="6099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I think they reflect good zoning practice, and</a:t>
            </a:r>
          </a:p>
          <a:p>
            <a:pPr marL="2633979" lvl="2" indent="-877993" algn="l">
              <a:lnSpc>
                <a:spcPts val="7136"/>
              </a:lnSpc>
              <a:spcBef>
                <a:spcPct val="0"/>
              </a:spcBef>
              <a:buFont typeface="Arial"/>
              <a:buChar char="⚬"/>
            </a:pPr>
            <a:r>
              <a:rPr lang="en-US" sz="6099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It is good to have a reasonable text in hand.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45954" y="1038225"/>
            <a:ext cx="9398645" cy="918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36"/>
              </a:lnSpc>
              <a:spcBef>
                <a:spcPct val="0"/>
              </a:spcBef>
            </a:pPr>
            <a:r>
              <a:rPr lang="en-US" sz="6099" b="1" dirty="0">
                <a:solidFill>
                  <a:srgbClr val="FFFFFF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Starter Home Zoning District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50565" y="2403586"/>
            <a:ext cx="18037435" cy="6794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44813" lvl="1" indent="-622407" algn="l">
              <a:lnSpc>
                <a:spcPts val="6745"/>
              </a:lnSpc>
              <a:buFont typeface="Arial"/>
              <a:buChar char="•"/>
            </a:pPr>
            <a:r>
              <a:rPr lang="en-US" sz="5765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Primary and accessory land uses:</a:t>
            </a:r>
          </a:p>
          <a:p>
            <a:pPr marL="2489626" lvl="2" indent="-829875" algn="l">
              <a:lnSpc>
                <a:spcPts val="6745"/>
              </a:lnSpc>
              <a:spcBef>
                <a:spcPct val="0"/>
              </a:spcBef>
              <a:buFont typeface="Arial"/>
              <a:buChar char="⚬"/>
            </a:pPr>
            <a:r>
              <a:rPr lang="en-US" sz="5765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Small single-family detached homes (1,000 sq. ft. max)</a:t>
            </a:r>
          </a:p>
          <a:p>
            <a:pPr marL="2489626" lvl="2" indent="-829875" algn="l">
              <a:lnSpc>
                <a:spcPts val="6745"/>
              </a:lnSpc>
              <a:spcBef>
                <a:spcPct val="0"/>
              </a:spcBef>
              <a:buFont typeface="Arial"/>
              <a:buChar char="⚬"/>
            </a:pPr>
            <a:r>
              <a:rPr lang="en-US" sz="5765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Some civic / community open space uses</a:t>
            </a:r>
          </a:p>
          <a:p>
            <a:pPr marL="2489626" lvl="2" indent="-829875" algn="l">
              <a:lnSpc>
                <a:spcPts val="6745"/>
              </a:lnSpc>
              <a:spcBef>
                <a:spcPct val="0"/>
              </a:spcBef>
              <a:buFont typeface="Arial"/>
              <a:buChar char="⚬"/>
            </a:pPr>
            <a:r>
              <a:rPr lang="en-US" sz="5765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Internal ADU (HB24-1152)</a:t>
            </a:r>
          </a:p>
          <a:p>
            <a:pPr marL="2489626" lvl="2" indent="-829875" algn="l">
              <a:lnSpc>
                <a:spcPts val="6745"/>
              </a:lnSpc>
              <a:spcBef>
                <a:spcPct val="0"/>
              </a:spcBef>
              <a:buFont typeface="Arial"/>
              <a:buChar char="⚬"/>
            </a:pPr>
            <a:r>
              <a:rPr lang="en-US" sz="5765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[OPTION] External ADU</a:t>
            </a:r>
          </a:p>
          <a:p>
            <a:pPr marL="1244813" lvl="1" indent="-622407" algn="l">
              <a:lnSpc>
                <a:spcPts val="6745"/>
              </a:lnSpc>
              <a:spcBef>
                <a:spcPct val="0"/>
              </a:spcBef>
              <a:buFont typeface="Arial"/>
              <a:buChar char="•"/>
            </a:pPr>
            <a:r>
              <a:rPr lang="en-US" sz="5765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[OPTION] Maximum size limit of a Starter Home development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51075" y="1038225"/>
            <a:ext cx="13274725" cy="918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36"/>
              </a:lnSpc>
              <a:spcBef>
                <a:spcPct val="0"/>
              </a:spcBef>
            </a:pPr>
            <a:r>
              <a:rPr lang="en-US" sz="6099" b="1" dirty="0">
                <a:solidFill>
                  <a:srgbClr val="FFFFFF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Site Location and Dimensional Standards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14350" y="2932078"/>
            <a:ext cx="17259300" cy="5136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42909" lvl="1" indent="-621454" algn="l">
              <a:lnSpc>
                <a:spcPts val="6735"/>
              </a:lnSpc>
              <a:buFont typeface="Arial"/>
              <a:buChar char="•"/>
            </a:pPr>
            <a:r>
              <a:rPr lang="en-US" sz="5756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Minimum lot area = 1,000 sq. ft. plus any area needed to meet fire/safety/drainage codes</a:t>
            </a:r>
          </a:p>
          <a:p>
            <a:pPr marL="1242909" lvl="1" indent="-621454" algn="l">
              <a:lnSpc>
                <a:spcPts val="6735"/>
              </a:lnSpc>
              <a:spcBef>
                <a:spcPct val="0"/>
              </a:spcBef>
              <a:buFont typeface="Arial"/>
              <a:buChar char="•"/>
            </a:pPr>
            <a:r>
              <a:rPr lang="en-US" sz="5756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Minimum lot sizes can be averaged</a:t>
            </a:r>
          </a:p>
          <a:p>
            <a:pPr marL="1242909" lvl="1" indent="-621454" algn="l">
              <a:lnSpc>
                <a:spcPts val="6735"/>
              </a:lnSpc>
              <a:spcBef>
                <a:spcPct val="0"/>
              </a:spcBef>
              <a:buFont typeface="Arial"/>
              <a:buChar char="•"/>
            </a:pPr>
            <a:r>
              <a:rPr lang="en-US" sz="5756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Some open space can be provided nearby</a:t>
            </a:r>
          </a:p>
          <a:p>
            <a:pPr marL="1242909" lvl="1" indent="-621454" algn="l">
              <a:lnSpc>
                <a:spcPts val="6735"/>
              </a:lnSpc>
              <a:spcBef>
                <a:spcPct val="0"/>
              </a:spcBef>
              <a:buFont typeface="Arial"/>
              <a:buChar char="•"/>
            </a:pPr>
            <a:r>
              <a:rPr lang="en-US" sz="5756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[OPTION] Multiple starter homes may be located on a single platted lot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29916" y="1038225"/>
            <a:ext cx="13953083" cy="918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36"/>
              </a:lnSpc>
              <a:spcBef>
                <a:spcPct val="0"/>
              </a:spcBef>
            </a:pPr>
            <a:r>
              <a:rPr lang="en-US" sz="6099" b="1" dirty="0">
                <a:solidFill>
                  <a:srgbClr val="FFFFFF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Building Design &amp; Development Standards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00564" y="2674428"/>
            <a:ext cx="16686872" cy="5800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01686" lvl="1" indent="-600843" algn="l">
              <a:lnSpc>
                <a:spcPts val="6512"/>
              </a:lnSpc>
              <a:buFont typeface="Arial"/>
              <a:buChar char="•"/>
            </a:pPr>
            <a:r>
              <a:rPr lang="en-US" sz="5565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Maximum height = 38 feet</a:t>
            </a:r>
          </a:p>
          <a:p>
            <a:pPr marL="1201686" lvl="1" indent="-600843" algn="l">
              <a:lnSpc>
                <a:spcPts val="6512"/>
              </a:lnSpc>
              <a:buFont typeface="Arial"/>
              <a:buChar char="•"/>
            </a:pPr>
            <a:r>
              <a:rPr lang="en-US" sz="5565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Minimum front setback = 5 feet (15 for front garage)</a:t>
            </a:r>
          </a:p>
          <a:p>
            <a:pPr marL="1201686" lvl="1" indent="-600843" algn="l">
              <a:lnSpc>
                <a:spcPts val="6512"/>
              </a:lnSpc>
              <a:spcBef>
                <a:spcPct val="0"/>
              </a:spcBef>
              <a:buFont typeface="Arial"/>
              <a:buChar char="•"/>
            </a:pPr>
            <a:r>
              <a:rPr lang="en-US" sz="5565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Minimum side and rear setbacks = those required by building/fire/ drainage standards and codes</a:t>
            </a:r>
          </a:p>
          <a:p>
            <a:pPr marL="1201686" lvl="1" indent="-600843" algn="l">
              <a:lnSpc>
                <a:spcPts val="6512"/>
              </a:lnSpc>
              <a:spcBef>
                <a:spcPct val="0"/>
              </a:spcBef>
              <a:buFont typeface="Arial"/>
              <a:buChar char="•"/>
            </a:pPr>
            <a:r>
              <a:rPr lang="en-US" sz="5565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Minimum dwelling size = local IRC</a:t>
            </a:r>
          </a:p>
          <a:p>
            <a:pPr marL="1201686" lvl="1" indent="-600843" algn="l">
              <a:lnSpc>
                <a:spcPts val="6512"/>
              </a:lnSpc>
              <a:spcBef>
                <a:spcPct val="0"/>
              </a:spcBef>
              <a:buFont typeface="Arial"/>
              <a:buChar char="•"/>
            </a:pPr>
            <a:r>
              <a:rPr lang="en-US" sz="5565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[OPTION] Defined building form for form-based code communities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29916" y="1038225"/>
            <a:ext cx="13648283" cy="918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36"/>
              </a:lnSpc>
              <a:spcBef>
                <a:spcPct val="0"/>
              </a:spcBef>
            </a:pPr>
            <a:r>
              <a:rPr lang="en-US" sz="6099" b="1" dirty="0">
                <a:solidFill>
                  <a:srgbClr val="FFFFFF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Building Design &amp; Development Standards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00282" y="2778155"/>
            <a:ext cx="17487436" cy="4149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01686" lvl="1" indent="-600843" algn="l">
              <a:lnSpc>
                <a:spcPts val="6512"/>
              </a:lnSpc>
              <a:buFont typeface="Arial"/>
              <a:buChar char="•"/>
            </a:pPr>
            <a:r>
              <a:rPr lang="en-US" sz="5565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No on-site parking required</a:t>
            </a:r>
          </a:p>
          <a:p>
            <a:pPr marL="1201686" lvl="1" indent="-600843" algn="l">
              <a:lnSpc>
                <a:spcPts val="6512"/>
              </a:lnSpc>
              <a:spcBef>
                <a:spcPct val="0"/>
              </a:spcBef>
              <a:buFont typeface="Arial"/>
              <a:buChar char="•"/>
            </a:pPr>
            <a:r>
              <a:rPr lang="en-US" sz="5565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[OPTION] Street frontage trees required (1/35 feet)</a:t>
            </a:r>
          </a:p>
          <a:p>
            <a:pPr marL="1201686" lvl="1" indent="-600843" algn="l">
              <a:lnSpc>
                <a:spcPts val="6512"/>
              </a:lnSpc>
              <a:spcBef>
                <a:spcPct val="0"/>
              </a:spcBef>
              <a:buFont typeface="Arial"/>
              <a:buChar char="•"/>
            </a:pPr>
            <a:r>
              <a:rPr lang="en-US" sz="5565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[OPTION] Maximum occupancy based on IPMC</a:t>
            </a:r>
          </a:p>
          <a:p>
            <a:pPr marL="1201686" lvl="1" indent="-600843" algn="l">
              <a:lnSpc>
                <a:spcPts val="6512"/>
              </a:lnSpc>
              <a:spcBef>
                <a:spcPct val="0"/>
              </a:spcBef>
              <a:buFont typeface="Arial"/>
              <a:buChar char="•"/>
            </a:pPr>
            <a:r>
              <a:rPr lang="en-US" sz="5565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[OPTION] No more than three identical home facades in a row on any single block face.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86648" y="1038225"/>
            <a:ext cx="8629352" cy="918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36"/>
              </a:lnSpc>
              <a:spcBef>
                <a:spcPct val="0"/>
              </a:spcBef>
            </a:pPr>
            <a:r>
              <a:rPr lang="en-US" sz="6099" b="1" dirty="0">
                <a:solidFill>
                  <a:srgbClr val="FFFFFF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Administrative Approvals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989477"/>
            <a:ext cx="15960099" cy="5755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01686" lvl="1" indent="-600843" algn="l">
              <a:lnSpc>
                <a:spcPts val="6512"/>
              </a:lnSpc>
              <a:spcBef>
                <a:spcPct val="0"/>
              </a:spcBef>
              <a:buFont typeface="Arial"/>
              <a:buChar char="•"/>
            </a:pPr>
            <a:r>
              <a:rPr lang="en-US" sz="5565" u="none" strike="noStrike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Following rezoning and subdivision, all approvals are administrative.</a:t>
            </a:r>
          </a:p>
          <a:p>
            <a:pPr marL="1201686" lvl="1" indent="-600843" algn="l">
              <a:lnSpc>
                <a:spcPts val="6512"/>
              </a:lnSpc>
              <a:spcBef>
                <a:spcPct val="0"/>
              </a:spcBef>
              <a:buFont typeface="Arial"/>
              <a:buChar char="•"/>
            </a:pPr>
            <a:r>
              <a:rPr lang="en-US" sz="5565" u="none" strike="noStrike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Decision within 90 days</a:t>
            </a:r>
          </a:p>
          <a:p>
            <a:pPr marL="1201686" lvl="1" indent="-600843" algn="l">
              <a:lnSpc>
                <a:spcPts val="6512"/>
              </a:lnSpc>
              <a:spcBef>
                <a:spcPct val="0"/>
              </a:spcBef>
              <a:buFont typeface="Arial"/>
              <a:buChar char="•"/>
            </a:pPr>
            <a:r>
              <a:rPr lang="en-US" sz="5565" u="none" strike="noStrike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Conditions on approvals limited to those needed to comply with adopted standards</a:t>
            </a:r>
          </a:p>
          <a:p>
            <a:pPr marL="1201686" lvl="1" indent="-600843" algn="l">
              <a:lnSpc>
                <a:spcPts val="6512"/>
              </a:lnSpc>
              <a:spcBef>
                <a:spcPct val="0"/>
              </a:spcBef>
              <a:buFont typeface="Arial"/>
              <a:buChar char="•"/>
            </a:pPr>
            <a:r>
              <a:rPr lang="en-US" sz="5565" u="none" strike="noStrike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Director has authority to approve applications that are “close enough”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6383" y="2368499"/>
            <a:ext cx="16745914" cy="3086100"/>
            <a:chOff x="0" y="0"/>
            <a:chExt cx="4410447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10447" cy="812800"/>
            </a:xfrm>
            <a:custGeom>
              <a:avLst/>
              <a:gdLst/>
              <a:ahLst/>
              <a:cxnLst/>
              <a:rect l="l" t="t" r="r" b="b"/>
              <a:pathLst>
                <a:path w="4410447" h="812800">
                  <a:moveTo>
                    <a:pt x="0" y="0"/>
                  </a:moveTo>
                  <a:lnTo>
                    <a:pt x="4410447" y="0"/>
                  </a:lnTo>
                  <a:lnTo>
                    <a:pt x="441044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38D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410447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16383" y="5712889"/>
            <a:ext cx="16745914" cy="3322959"/>
            <a:chOff x="0" y="0"/>
            <a:chExt cx="4410447" cy="8751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10447" cy="875183"/>
            </a:xfrm>
            <a:custGeom>
              <a:avLst/>
              <a:gdLst/>
              <a:ahLst/>
              <a:cxnLst/>
              <a:rect l="l" t="t" r="r" b="b"/>
              <a:pathLst>
                <a:path w="4410447" h="875183">
                  <a:moveTo>
                    <a:pt x="0" y="0"/>
                  </a:moveTo>
                  <a:lnTo>
                    <a:pt x="4410447" y="0"/>
                  </a:lnTo>
                  <a:lnTo>
                    <a:pt x="4410447" y="875183"/>
                  </a:lnTo>
                  <a:lnTo>
                    <a:pt x="0" y="875183"/>
                  </a:lnTo>
                  <a:close/>
                </a:path>
              </a:pathLst>
            </a:custGeom>
            <a:solidFill>
              <a:srgbClr val="7EA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4410447" cy="951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995653" y="1038225"/>
            <a:ext cx="6577347" cy="830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59"/>
              </a:lnSpc>
              <a:spcBef>
                <a:spcPct val="0"/>
              </a:spcBef>
            </a:pPr>
            <a:r>
              <a:rPr lang="en-US" sz="5521" b="1" dirty="0">
                <a:solidFill>
                  <a:srgbClr val="FFFFFF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Guidance on Tailoring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89131" y="2825849"/>
            <a:ext cx="15909737" cy="2180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7"/>
              </a:lnSpc>
              <a:spcBef>
                <a:spcPct val="0"/>
              </a:spcBef>
            </a:pPr>
            <a:r>
              <a:rPr lang="en-US" sz="4921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Blue boxes indicate those sections of the template that will need to be modified to address other types of Starter Homes (like duplexes, triplexes, and cottage developments)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5959274"/>
            <a:ext cx="16230600" cy="2866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40"/>
              </a:lnSpc>
              <a:spcBef>
                <a:spcPct val="0"/>
              </a:spcBef>
            </a:pPr>
            <a:r>
              <a:rPr lang="en-US" sz="4821" u="none" strike="noStrike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Green boxes indicate those sections of the template that will need to be modified to address different development contexts (like urban areas, inner suburbs, mountain communities and resorts</a:t>
            </a:r>
          </a:p>
          <a:p>
            <a:pPr marL="0" lvl="0" indent="0" algn="ctr">
              <a:lnSpc>
                <a:spcPts val="5640"/>
              </a:lnSpc>
              <a:spcBef>
                <a:spcPct val="0"/>
              </a:spcBef>
            </a:pPr>
            <a:r>
              <a:rPr lang="en-US" sz="4821" u="none" strike="noStrike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duplexes, triplexes, and cottage developments)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94321" y="-666805"/>
            <a:ext cx="19576687" cy="13100066"/>
          </a:xfrm>
          <a:custGeom>
            <a:avLst/>
            <a:gdLst/>
            <a:ahLst/>
            <a:cxnLst/>
            <a:rect l="l" t="t" r="r" b="b"/>
            <a:pathLst>
              <a:path w="19576687" h="13100066">
                <a:moveTo>
                  <a:pt x="0" y="0"/>
                </a:moveTo>
                <a:lnTo>
                  <a:pt x="19576687" y="0"/>
                </a:lnTo>
                <a:lnTo>
                  <a:pt x="19576687" y="13100067"/>
                </a:lnTo>
                <a:lnTo>
                  <a:pt x="0" y="131000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272170" y="-514350"/>
            <a:ext cx="20212862" cy="11430842"/>
            <a:chOff x="0" y="0"/>
            <a:chExt cx="5323552" cy="30105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23552" cy="3010592"/>
            </a:xfrm>
            <a:custGeom>
              <a:avLst/>
              <a:gdLst/>
              <a:ahLst/>
              <a:cxnLst/>
              <a:rect l="l" t="t" r="r" b="b"/>
              <a:pathLst>
                <a:path w="5323552" h="3010592">
                  <a:moveTo>
                    <a:pt x="0" y="0"/>
                  </a:moveTo>
                  <a:lnTo>
                    <a:pt x="5323552" y="0"/>
                  </a:lnTo>
                  <a:lnTo>
                    <a:pt x="5323552" y="3010592"/>
                  </a:lnTo>
                  <a:lnTo>
                    <a:pt x="0" y="3010592"/>
                  </a:lnTo>
                  <a:close/>
                </a:path>
              </a:pathLst>
            </a:custGeom>
            <a:solidFill>
              <a:srgbClr val="003266">
                <a:alpha val="6588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5323552" cy="30867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792196" y="2170915"/>
            <a:ext cx="8735193" cy="6562893"/>
            <a:chOff x="0" y="0"/>
            <a:chExt cx="2300627" cy="17284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00627" cy="1728499"/>
            </a:xfrm>
            <a:custGeom>
              <a:avLst/>
              <a:gdLst/>
              <a:ahLst/>
              <a:cxnLst/>
              <a:rect l="l" t="t" r="r" b="b"/>
              <a:pathLst>
                <a:path w="2300627" h="1728499">
                  <a:moveTo>
                    <a:pt x="0" y="0"/>
                  </a:moveTo>
                  <a:lnTo>
                    <a:pt x="2300627" y="0"/>
                  </a:lnTo>
                  <a:lnTo>
                    <a:pt x="2300627" y="1728499"/>
                  </a:lnTo>
                  <a:lnTo>
                    <a:pt x="0" y="1728499"/>
                  </a:lnTo>
                  <a:close/>
                </a:path>
              </a:pathLst>
            </a:custGeom>
            <a:solidFill>
              <a:srgbClr val="00326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2300627" cy="18046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214169" y="2697142"/>
            <a:ext cx="5859662" cy="5095354"/>
            <a:chOff x="0" y="0"/>
            <a:chExt cx="7812882" cy="6793805"/>
          </a:xfrm>
        </p:grpSpPr>
        <p:sp>
          <p:nvSpPr>
            <p:cNvPr id="10" name="TextBox 10"/>
            <p:cNvSpPr txBox="1"/>
            <p:nvPr/>
          </p:nvSpPr>
          <p:spPr>
            <a:xfrm>
              <a:off x="0" y="895350"/>
              <a:ext cx="2862994" cy="5726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814"/>
                </a:lnSpc>
                <a:spcBef>
                  <a:spcPct val="0"/>
                </a:spcBef>
              </a:pPr>
              <a:r>
                <a:rPr lang="en-US" sz="32762" spc="720">
                  <a:solidFill>
                    <a:srgbClr val="FFFFFF"/>
                  </a:solidFill>
                  <a:latin typeface="Anton"/>
                  <a:ea typeface="Anton"/>
                  <a:cs typeface="Anton"/>
                  <a:sym typeface="Anton"/>
                </a:rPr>
                <a:t>Q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999913" y="1067042"/>
              <a:ext cx="2812970" cy="5726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814"/>
                </a:lnSpc>
                <a:spcBef>
                  <a:spcPct val="0"/>
                </a:spcBef>
              </a:pPr>
              <a:r>
                <a:rPr lang="en-US" sz="32762" spc="720">
                  <a:solidFill>
                    <a:srgbClr val="FFFFFF"/>
                  </a:solidFill>
                  <a:latin typeface="Anton"/>
                  <a:ea typeface="Anton"/>
                  <a:cs typeface="Anton"/>
                  <a:sym typeface="Anton"/>
                </a:rPr>
                <a:t>A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862994" y="2651375"/>
              <a:ext cx="1875386" cy="3679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9123"/>
                </a:lnSpc>
                <a:spcBef>
                  <a:spcPct val="0"/>
                </a:spcBef>
              </a:pPr>
              <a:r>
                <a:rPr lang="en-US" sz="21014" spc="462">
                  <a:solidFill>
                    <a:srgbClr val="FFFFFF"/>
                  </a:solidFill>
                  <a:latin typeface="Anton"/>
                  <a:ea typeface="Anton"/>
                  <a:cs typeface="Anton"/>
                  <a:sym typeface="Anton"/>
                </a:rPr>
                <a:t>&amp;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6410139" y="7118443"/>
            <a:ext cx="5467722" cy="78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  <a:spcBef>
                <a:spcPct val="0"/>
              </a:spcBef>
            </a:pPr>
            <a:r>
              <a:rPr lang="en-US" sz="4099" b="1">
                <a:solidFill>
                  <a:srgbClr val="FFFFFF"/>
                </a:solidFill>
                <a:latin typeface="Latino URW 3 Bold"/>
                <a:ea typeface="Latino URW 3 Bold"/>
                <a:cs typeface="Latino URW 3 Bold"/>
                <a:sym typeface="Latino URW 3 Bold"/>
              </a:rPr>
              <a:t>Any questions for Don?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32862" y="-563102"/>
            <a:ext cx="21092259" cy="12050533"/>
            <a:chOff x="0" y="0"/>
            <a:chExt cx="5555163" cy="31738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55163" cy="3173803"/>
            </a:xfrm>
            <a:custGeom>
              <a:avLst/>
              <a:gdLst/>
              <a:ahLst/>
              <a:cxnLst/>
              <a:rect l="l" t="t" r="r" b="b"/>
              <a:pathLst>
                <a:path w="5555163" h="3173803">
                  <a:moveTo>
                    <a:pt x="0" y="0"/>
                  </a:moveTo>
                  <a:lnTo>
                    <a:pt x="5555163" y="0"/>
                  </a:lnTo>
                  <a:lnTo>
                    <a:pt x="5555163" y="3173803"/>
                  </a:lnTo>
                  <a:lnTo>
                    <a:pt x="0" y="3173803"/>
                  </a:lnTo>
                  <a:close/>
                </a:path>
              </a:pathLst>
            </a:custGeom>
            <a:solidFill>
              <a:srgbClr val="003366">
                <a:alpha val="5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555163" cy="32119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t="-9444" b="-944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237326" y="1279677"/>
            <a:ext cx="15813349" cy="7727646"/>
            <a:chOff x="0" y="0"/>
            <a:chExt cx="4164833" cy="203526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64833" cy="2035265"/>
            </a:xfrm>
            <a:custGeom>
              <a:avLst/>
              <a:gdLst/>
              <a:ahLst/>
              <a:cxnLst/>
              <a:rect l="l" t="t" r="r" b="b"/>
              <a:pathLst>
                <a:path w="4164833" h="2035265">
                  <a:moveTo>
                    <a:pt x="0" y="0"/>
                  </a:moveTo>
                  <a:lnTo>
                    <a:pt x="4164833" y="0"/>
                  </a:lnTo>
                  <a:lnTo>
                    <a:pt x="4164833" y="2035265"/>
                  </a:lnTo>
                  <a:lnTo>
                    <a:pt x="0" y="2035265"/>
                  </a:lnTo>
                  <a:close/>
                </a:path>
              </a:pathLst>
            </a:custGeom>
            <a:solidFill>
              <a:srgbClr val="00336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64833" cy="20733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8"/>
                </a:lnSpc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>
            <a:off x="5005717" y="6331062"/>
            <a:ext cx="8276567" cy="0"/>
          </a:xfrm>
          <a:prstGeom prst="line">
            <a:avLst/>
          </a:prstGeom>
          <a:ln w="152400" cap="flat">
            <a:solidFill>
              <a:srgbClr val="F0A8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7067938" y="4013088"/>
            <a:ext cx="4152124" cy="1880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59"/>
              </a:lnSpc>
            </a:pPr>
            <a:r>
              <a:rPr lang="en-US" sz="13265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BREAK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99546" y="9630820"/>
            <a:ext cx="15646271" cy="1867538"/>
            <a:chOff x="0" y="0"/>
            <a:chExt cx="4301319" cy="5134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01320" cy="513405"/>
            </a:xfrm>
            <a:custGeom>
              <a:avLst/>
              <a:gdLst/>
              <a:ahLst/>
              <a:cxnLst/>
              <a:rect l="l" t="t" r="r" b="b"/>
              <a:pathLst>
                <a:path w="4301320" h="513405">
                  <a:moveTo>
                    <a:pt x="203200" y="0"/>
                  </a:moveTo>
                  <a:lnTo>
                    <a:pt x="4301320" y="0"/>
                  </a:lnTo>
                  <a:lnTo>
                    <a:pt x="4098120" y="513405"/>
                  </a:lnTo>
                  <a:lnTo>
                    <a:pt x="0" y="5134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38D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4098119" cy="551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004049" y="9258300"/>
            <a:ext cx="3007155" cy="767068"/>
          </a:xfrm>
          <a:custGeom>
            <a:avLst/>
            <a:gdLst/>
            <a:ahLst/>
            <a:cxnLst/>
            <a:rect l="l" t="t" r="r" b="b"/>
            <a:pathLst>
              <a:path w="3007155" h="767068">
                <a:moveTo>
                  <a:pt x="0" y="0"/>
                </a:moveTo>
                <a:lnTo>
                  <a:pt x="3007156" y="0"/>
                </a:lnTo>
                <a:lnTo>
                  <a:pt x="3007156" y="767068"/>
                </a:lnTo>
                <a:lnTo>
                  <a:pt x="0" y="7670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50813" b="-3974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 rot="-10800000">
            <a:off x="-9657164" y="-1120029"/>
            <a:ext cx="15646271" cy="2240058"/>
            <a:chOff x="0" y="0"/>
            <a:chExt cx="20861694" cy="2986744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496693"/>
              <a:ext cx="20861694" cy="2490051"/>
              <a:chOff x="0" y="0"/>
              <a:chExt cx="4301319" cy="51340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01320" cy="513405"/>
              </a:xfrm>
              <a:custGeom>
                <a:avLst/>
                <a:gdLst/>
                <a:ahLst/>
                <a:cxnLst/>
                <a:rect l="l" t="t" r="r" b="b"/>
                <a:pathLst>
                  <a:path w="4301320" h="513405">
                    <a:moveTo>
                      <a:pt x="203200" y="0"/>
                    </a:moveTo>
                    <a:lnTo>
                      <a:pt x="4301320" y="0"/>
                    </a:lnTo>
                    <a:lnTo>
                      <a:pt x="4098120" y="513405"/>
                    </a:lnTo>
                    <a:lnTo>
                      <a:pt x="0" y="513405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238DC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101600" y="-38100"/>
                <a:ext cx="4098119" cy="5515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2272672" y="0"/>
              <a:ext cx="4009541" cy="1022758"/>
            </a:xfrm>
            <a:custGeom>
              <a:avLst/>
              <a:gdLst/>
              <a:ahLst/>
              <a:cxnLst/>
              <a:rect l="l" t="t" r="r" b="b"/>
              <a:pathLst>
                <a:path w="4009541" h="1022758">
                  <a:moveTo>
                    <a:pt x="0" y="0"/>
                  </a:moveTo>
                  <a:lnTo>
                    <a:pt x="4009540" y="0"/>
                  </a:lnTo>
                  <a:lnTo>
                    <a:pt x="4009540" y="1022758"/>
                  </a:lnTo>
                  <a:lnTo>
                    <a:pt x="0" y="1022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250813" b="-3974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880740" y="2368998"/>
            <a:ext cx="5780364" cy="6012854"/>
            <a:chOff x="0" y="0"/>
            <a:chExt cx="1362435" cy="14172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62435" cy="1417233"/>
            </a:xfrm>
            <a:custGeom>
              <a:avLst/>
              <a:gdLst/>
              <a:ahLst/>
              <a:cxnLst/>
              <a:rect l="l" t="t" r="r" b="b"/>
              <a:pathLst>
                <a:path w="1362435" h="1417233">
                  <a:moveTo>
                    <a:pt x="0" y="0"/>
                  </a:moveTo>
                  <a:lnTo>
                    <a:pt x="1362435" y="0"/>
                  </a:lnTo>
                  <a:lnTo>
                    <a:pt x="1362435" y="1417233"/>
                  </a:lnTo>
                  <a:lnTo>
                    <a:pt x="0" y="1417233"/>
                  </a:lnTo>
                  <a:close/>
                </a:path>
              </a:pathLst>
            </a:custGeom>
            <a:solidFill>
              <a:srgbClr val="00336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362435" cy="1455333"/>
            </a:xfrm>
            <a:prstGeom prst="rect">
              <a:avLst/>
            </a:prstGeom>
          </p:spPr>
          <p:txBody>
            <a:bodyPr lIns="62437" tIns="62437" rIns="62437" bIns="62437" rtlCol="0" anchor="ctr"/>
            <a:lstStyle/>
            <a:p>
              <a:pPr algn="ctr">
                <a:lnSpc>
                  <a:spcPts val="2442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918571" y="2407402"/>
            <a:ext cx="5974450" cy="5974450"/>
          </a:xfrm>
          <a:custGeom>
            <a:avLst/>
            <a:gdLst/>
            <a:ahLst/>
            <a:cxnLst/>
            <a:rect l="l" t="t" r="r" b="b"/>
            <a:pathLst>
              <a:path w="5974450" h="5974450">
                <a:moveTo>
                  <a:pt x="0" y="0"/>
                </a:moveTo>
                <a:lnTo>
                  <a:pt x="5974450" y="0"/>
                </a:lnTo>
                <a:lnTo>
                  <a:pt x="5974450" y="5974449"/>
                </a:lnTo>
                <a:lnTo>
                  <a:pt x="0" y="59744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AutoShape 15"/>
          <p:cNvSpPr/>
          <p:nvPr/>
        </p:nvSpPr>
        <p:spPr>
          <a:xfrm>
            <a:off x="7490798" y="5375424"/>
            <a:ext cx="8276567" cy="0"/>
          </a:xfrm>
          <a:prstGeom prst="line">
            <a:avLst/>
          </a:prstGeom>
          <a:ln w="152400" cap="flat">
            <a:solidFill>
              <a:srgbClr val="F0A8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1918571" y="2407402"/>
            <a:ext cx="5974450" cy="597445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6"/>
              <a:stretch>
                <a:fillRect t="-7158" b="-2617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325917" y="4065314"/>
            <a:ext cx="8656713" cy="931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55"/>
              </a:lnSpc>
            </a:pPr>
            <a:r>
              <a:rPr lang="en-US" sz="5468" b="1" spc="1301">
                <a:solidFill>
                  <a:srgbClr val="FFFFFF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KELLY CAUFIELD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316392" y="6712611"/>
            <a:ext cx="5496208" cy="427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3"/>
              </a:lnSpc>
            </a:pPr>
            <a:r>
              <a:rPr lang="en-US" sz="2494" spc="655">
                <a:solidFill>
                  <a:srgbClr val="003366"/>
                </a:solidFill>
                <a:latin typeface="Latino URW 2"/>
                <a:ea typeface="Latino URW 2"/>
                <a:cs typeface="Latino URW 2"/>
                <a:sym typeface="Latino URW 2"/>
              </a:rPr>
              <a:t>CSI COLORADO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354492" y="5865469"/>
            <a:ext cx="8656713" cy="1213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1"/>
              </a:lnSpc>
            </a:pPr>
            <a:r>
              <a:rPr lang="en-US" sz="3479" spc="828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EXECUTIVE DIRECTOR</a:t>
            </a:r>
          </a:p>
          <a:p>
            <a:pPr algn="l">
              <a:lnSpc>
                <a:spcPts val="4871"/>
              </a:lnSpc>
            </a:pPr>
            <a:r>
              <a:rPr lang="en-US" sz="3479" spc="828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COMMON SENSE INSTITUTE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99546" y="9630820"/>
            <a:ext cx="15646271" cy="1867538"/>
            <a:chOff x="0" y="0"/>
            <a:chExt cx="4301319" cy="5134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01320" cy="513405"/>
            </a:xfrm>
            <a:custGeom>
              <a:avLst/>
              <a:gdLst/>
              <a:ahLst/>
              <a:cxnLst/>
              <a:rect l="l" t="t" r="r" b="b"/>
              <a:pathLst>
                <a:path w="4301320" h="513405">
                  <a:moveTo>
                    <a:pt x="203200" y="0"/>
                  </a:moveTo>
                  <a:lnTo>
                    <a:pt x="4301320" y="0"/>
                  </a:lnTo>
                  <a:lnTo>
                    <a:pt x="4098120" y="513405"/>
                  </a:lnTo>
                  <a:lnTo>
                    <a:pt x="0" y="5134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38D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4098119" cy="551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004049" y="9258300"/>
            <a:ext cx="3007155" cy="767068"/>
          </a:xfrm>
          <a:custGeom>
            <a:avLst/>
            <a:gdLst/>
            <a:ahLst/>
            <a:cxnLst/>
            <a:rect l="l" t="t" r="r" b="b"/>
            <a:pathLst>
              <a:path w="3007155" h="767068">
                <a:moveTo>
                  <a:pt x="0" y="0"/>
                </a:moveTo>
                <a:lnTo>
                  <a:pt x="3007156" y="0"/>
                </a:lnTo>
                <a:lnTo>
                  <a:pt x="3007156" y="767068"/>
                </a:lnTo>
                <a:lnTo>
                  <a:pt x="0" y="7670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50813" b="-3974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 rot="-10800000">
            <a:off x="-9657164" y="-1120029"/>
            <a:ext cx="15646271" cy="2240058"/>
            <a:chOff x="0" y="0"/>
            <a:chExt cx="20861694" cy="2986744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496693"/>
              <a:ext cx="20861694" cy="2490051"/>
              <a:chOff x="0" y="0"/>
              <a:chExt cx="4301319" cy="51340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01320" cy="513405"/>
              </a:xfrm>
              <a:custGeom>
                <a:avLst/>
                <a:gdLst/>
                <a:ahLst/>
                <a:cxnLst/>
                <a:rect l="l" t="t" r="r" b="b"/>
                <a:pathLst>
                  <a:path w="4301320" h="513405">
                    <a:moveTo>
                      <a:pt x="203200" y="0"/>
                    </a:moveTo>
                    <a:lnTo>
                      <a:pt x="4301320" y="0"/>
                    </a:lnTo>
                    <a:lnTo>
                      <a:pt x="4098120" y="513405"/>
                    </a:lnTo>
                    <a:lnTo>
                      <a:pt x="0" y="513405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238DC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101600" y="-38100"/>
                <a:ext cx="4098119" cy="5515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2272672" y="0"/>
              <a:ext cx="4009541" cy="1022758"/>
            </a:xfrm>
            <a:custGeom>
              <a:avLst/>
              <a:gdLst/>
              <a:ahLst/>
              <a:cxnLst/>
              <a:rect l="l" t="t" r="r" b="b"/>
              <a:pathLst>
                <a:path w="4009541" h="1022758">
                  <a:moveTo>
                    <a:pt x="0" y="0"/>
                  </a:moveTo>
                  <a:lnTo>
                    <a:pt x="4009540" y="0"/>
                  </a:lnTo>
                  <a:lnTo>
                    <a:pt x="4009540" y="1022758"/>
                  </a:lnTo>
                  <a:lnTo>
                    <a:pt x="0" y="1022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250813" b="-3974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880740" y="2368998"/>
            <a:ext cx="5780364" cy="6012854"/>
            <a:chOff x="0" y="0"/>
            <a:chExt cx="1362435" cy="14172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62435" cy="1417233"/>
            </a:xfrm>
            <a:custGeom>
              <a:avLst/>
              <a:gdLst/>
              <a:ahLst/>
              <a:cxnLst/>
              <a:rect l="l" t="t" r="r" b="b"/>
              <a:pathLst>
                <a:path w="1362435" h="1417233">
                  <a:moveTo>
                    <a:pt x="0" y="0"/>
                  </a:moveTo>
                  <a:lnTo>
                    <a:pt x="1362435" y="0"/>
                  </a:lnTo>
                  <a:lnTo>
                    <a:pt x="1362435" y="1417233"/>
                  </a:lnTo>
                  <a:lnTo>
                    <a:pt x="0" y="1417233"/>
                  </a:lnTo>
                  <a:close/>
                </a:path>
              </a:pathLst>
            </a:custGeom>
            <a:solidFill>
              <a:srgbClr val="00336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362435" cy="1455333"/>
            </a:xfrm>
            <a:prstGeom prst="rect">
              <a:avLst/>
            </a:prstGeom>
          </p:spPr>
          <p:txBody>
            <a:bodyPr lIns="62437" tIns="62437" rIns="62437" bIns="62437" rtlCol="0" anchor="ctr"/>
            <a:lstStyle/>
            <a:p>
              <a:pPr algn="ctr">
                <a:lnSpc>
                  <a:spcPts val="2442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918571" y="2407402"/>
            <a:ext cx="5974450" cy="5974450"/>
          </a:xfrm>
          <a:custGeom>
            <a:avLst/>
            <a:gdLst/>
            <a:ahLst/>
            <a:cxnLst/>
            <a:rect l="l" t="t" r="r" b="b"/>
            <a:pathLst>
              <a:path w="5974450" h="5974450">
                <a:moveTo>
                  <a:pt x="0" y="0"/>
                </a:moveTo>
                <a:lnTo>
                  <a:pt x="5974450" y="0"/>
                </a:lnTo>
                <a:lnTo>
                  <a:pt x="5974450" y="5974449"/>
                </a:lnTo>
                <a:lnTo>
                  <a:pt x="0" y="59744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AutoShape 15"/>
          <p:cNvSpPr/>
          <p:nvPr/>
        </p:nvSpPr>
        <p:spPr>
          <a:xfrm>
            <a:off x="7490798" y="5375424"/>
            <a:ext cx="8276567" cy="0"/>
          </a:xfrm>
          <a:prstGeom prst="line">
            <a:avLst/>
          </a:prstGeom>
          <a:ln w="152400" cap="flat">
            <a:solidFill>
              <a:srgbClr val="F0A8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1918571" y="2407402"/>
            <a:ext cx="5974450" cy="597445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6"/>
              <a:stretch>
                <a:fillRect t="-7158" b="-2617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325917" y="4065314"/>
            <a:ext cx="8656713" cy="931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55"/>
              </a:lnSpc>
            </a:pPr>
            <a:r>
              <a:rPr lang="en-US" sz="5468" b="1" spc="1301">
                <a:solidFill>
                  <a:srgbClr val="FFFFFF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KELLY CAUFIELD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316392" y="6712611"/>
            <a:ext cx="5496208" cy="427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3"/>
              </a:lnSpc>
            </a:pPr>
            <a:r>
              <a:rPr lang="en-US" sz="2494" spc="655">
                <a:solidFill>
                  <a:srgbClr val="003366"/>
                </a:solidFill>
                <a:latin typeface="Latino URW 2"/>
                <a:ea typeface="Latino URW 2"/>
                <a:cs typeface="Latino URW 2"/>
                <a:sym typeface="Latino URW 2"/>
              </a:rPr>
              <a:t>CSI COLORADO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354492" y="5865469"/>
            <a:ext cx="8656713" cy="1213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1"/>
              </a:lnSpc>
            </a:pPr>
            <a:r>
              <a:rPr lang="en-US" sz="3479" spc="828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EXECUTIVE DIRECTOR</a:t>
            </a:r>
          </a:p>
          <a:p>
            <a:pPr algn="l">
              <a:lnSpc>
                <a:spcPts val="4871"/>
              </a:lnSpc>
            </a:pPr>
            <a:r>
              <a:rPr lang="en-US" sz="3479" spc="828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COMMON SENSE INSTITUTE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8E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6225058"/>
            <a:chOff x="0" y="0"/>
            <a:chExt cx="7691496" cy="26181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91496" cy="2618111"/>
            </a:xfrm>
            <a:custGeom>
              <a:avLst/>
              <a:gdLst/>
              <a:ahLst/>
              <a:cxnLst/>
              <a:rect l="l" t="t" r="r" b="b"/>
              <a:pathLst>
                <a:path w="7691496" h="2618111">
                  <a:moveTo>
                    <a:pt x="0" y="0"/>
                  </a:moveTo>
                  <a:lnTo>
                    <a:pt x="7691496" y="0"/>
                  </a:lnTo>
                  <a:lnTo>
                    <a:pt x="7691496" y="2618111"/>
                  </a:lnTo>
                  <a:lnTo>
                    <a:pt x="0" y="2618111"/>
                  </a:lnTo>
                  <a:close/>
                </a:path>
              </a:pathLst>
            </a:custGeom>
            <a:solidFill>
              <a:srgbClr val="00336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7691496" cy="2646686"/>
            </a:xfrm>
            <a:prstGeom prst="rect">
              <a:avLst/>
            </a:prstGeom>
          </p:spPr>
          <p:txBody>
            <a:bodyPr lIns="31812" tIns="31812" rIns="31812" bIns="31812" rtlCol="0" anchor="ctr"/>
            <a:lstStyle/>
            <a:p>
              <a:pPr algn="ctr">
                <a:lnSpc>
                  <a:spcPts val="157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17824" y="3754814"/>
            <a:ext cx="2913426" cy="3484513"/>
            <a:chOff x="0" y="0"/>
            <a:chExt cx="812800" cy="9721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972124"/>
            </a:xfrm>
            <a:custGeom>
              <a:avLst/>
              <a:gdLst/>
              <a:ahLst/>
              <a:cxnLst/>
              <a:rect l="l" t="t" r="r" b="b"/>
              <a:pathLst>
                <a:path w="812800" h="972124">
                  <a:moveTo>
                    <a:pt x="0" y="0"/>
                  </a:moveTo>
                  <a:lnTo>
                    <a:pt x="812800" y="0"/>
                  </a:lnTo>
                  <a:lnTo>
                    <a:pt x="812800" y="972124"/>
                  </a:lnTo>
                  <a:lnTo>
                    <a:pt x="0" y="972124"/>
                  </a:lnTo>
                  <a:close/>
                </a:path>
              </a:pathLst>
            </a:custGeom>
            <a:blipFill>
              <a:blip r:embed="rId2"/>
              <a:stretch>
                <a:fillRect l="-9800" r="-980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304771" y="3754814"/>
            <a:ext cx="2913426" cy="3484513"/>
            <a:chOff x="0" y="0"/>
            <a:chExt cx="812800" cy="97212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972124"/>
            </a:xfrm>
            <a:custGeom>
              <a:avLst/>
              <a:gdLst/>
              <a:ahLst/>
              <a:cxnLst/>
              <a:rect l="l" t="t" r="r" b="b"/>
              <a:pathLst>
                <a:path w="812800" h="972124">
                  <a:moveTo>
                    <a:pt x="0" y="0"/>
                  </a:moveTo>
                  <a:lnTo>
                    <a:pt x="812800" y="0"/>
                  </a:lnTo>
                  <a:lnTo>
                    <a:pt x="812800" y="972124"/>
                  </a:lnTo>
                  <a:lnTo>
                    <a:pt x="0" y="972124"/>
                  </a:lnTo>
                  <a:close/>
                </a:path>
              </a:pathLst>
            </a:custGeom>
            <a:blipFill>
              <a:blip r:embed="rId3"/>
              <a:stretch>
                <a:fillRect t="-688" b="-109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889956" y="3783910"/>
            <a:ext cx="2913426" cy="3455416"/>
            <a:chOff x="0" y="0"/>
            <a:chExt cx="812800" cy="96400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964007"/>
            </a:xfrm>
            <a:custGeom>
              <a:avLst/>
              <a:gdLst/>
              <a:ahLst/>
              <a:cxnLst/>
              <a:rect l="l" t="t" r="r" b="b"/>
              <a:pathLst>
                <a:path w="812800" h="964007">
                  <a:moveTo>
                    <a:pt x="0" y="0"/>
                  </a:moveTo>
                  <a:lnTo>
                    <a:pt x="812800" y="0"/>
                  </a:lnTo>
                  <a:lnTo>
                    <a:pt x="812800" y="964007"/>
                  </a:lnTo>
                  <a:lnTo>
                    <a:pt x="0" y="964007"/>
                  </a:lnTo>
                  <a:close/>
                </a:path>
              </a:pathLst>
            </a:custGeom>
            <a:blipFill>
              <a:blip r:embed="rId4"/>
              <a:stretch>
                <a:fillRect l="-3323" t="-4166" r="-11081" b="-1017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475142" y="3783910"/>
            <a:ext cx="2913426" cy="3455416"/>
            <a:chOff x="0" y="0"/>
            <a:chExt cx="812800" cy="96400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964007"/>
            </a:xfrm>
            <a:custGeom>
              <a:avLst/>
              <a:gdLst/>
              <a:ahLst/>
              <a:cxnLst/>
              <a:rect l="l" t="t" r="r" b="b"/>
              <a:pathLst>
                <a:path w="812800" h="964007">
                  <a:moveTo>
                    <a:pt x="0" y="0"/>
                  </a:moveTo>
                  <a:lnTo>
                    <a:pt x="812800" y="0"/>
                  </a:lnTo>
                  <a:lnTo>
                    <a:pt x="812800" y="964007"/>
                  </a:lnTo>
                  <a:lnTo>
                    <a:pt x="0" y="964007"/>
                  </a:lnTo>
                  <a:close/>
                </a:path>
              </a:pathLst>
            </a:custGeom>
            <a:blipFill>
              <a:blip r:embed="rId5"/>
              <a:stretch>
                <a:fillRect l="-47367" t="-694" r="-64374" b="-4245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921969" y="3783910"/>
            <a:ext cx="2913426" cy="3455416"/>
            <a:chOff x="0" y="0"/>
            <a:chExt cx="812800" cy="96400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964007"/>
            </a:xfrm>
            <a:custGeom>
              <a:avLst/>
              <a:gdLst/>
              <a:ahLst/>
              <a:cxnLst/>
              <a:rect l="l" t="t" r="r" b="b"/>
              <a:pathLst>
                <a:path w="812800" h="964007">
                  <a:moveTo>
                    <a:pt x="0" y="0"/>
                  </a:moveTo>
                  <a:lnTo>
                    <a:pt x="812800" y="0"/>
                  </a:lnTo>
                  <a:lnTo>
                    <a:pt x="812800" y="964007"/>
                  </a:lnTo>
                  <a:lnTo>
                    <a:pt x="0" y="964007"/>
                  </a:lnTo>
                  <a:close/>
                </a:path>
              </a:pathLst>
            </a:custGeom>
            <a:blipFill>
              <a:blip r:embed="rId6"/>
              <a:stretch>
                <a:fillRect l="-2832" r="-283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AutoShape 15"/>
          <p:cNvSpPr/>
          <p:nvPr/>
        </p:nvSpPr>
        <p:spPr>
          <a:xfrm>
            <a:off x="-1700611" y="1586548"/>
            <a:ext cx="8265263" cy="19050"/>
          </a:xfrm>
          <a:prstGeom prst="line">
            <a:avLst/>
          </a:prstGeom>
          <a:ln w="95250" cap="flat">
            <a:solidFill>
              <a:srgbClr val="F0A8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>
            <a:off x="11698843" y="1643698"/>
            <a:ext cx="8265263" cy="19050"/>
          </a:xfrm>
          <a:prstGeom prst="line">
            <a:avLst/>
          </a:prstGeom>
          <a:ln w="95250" cap="flat">
            <a:solidFill>
              <a:srgbClr val="F0A8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4327237" y="7532779"/>
            <a:ext cx="2868494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0"/>
              </a:lnSpc>
            </a:pPr>
            <a:r>
              <a:rPr lang="en-US" sz="3000" b="1">
                <a:solidFill>
                  <a:srgbClr val="003366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MAYOR LAURA WEINBERG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293360" y="8437648"/>
            <a:ext cx="2936247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4"/>
              </a:lnSpc>
            </a:pPr>
            <a:r>
              <a:rPr lang="en-US" sz="2499">
                <a:solidFill>
                  <a:srgbClr val="FFFFFF"/>
                </a:solidFill>
                <a:latin typeface="Latino URW 1 Italics"/>
                <a:ea typeface="Latino URW 1 Italics"/>
                <a:cs typeface="Latino URW 1 Italics"/>
                <a:sym typeface="Latino URW 1 Italics"/>
              </a:rPr>
              <a:t>City of Golden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878214" y="7532779"/>
            <a:ext cx="2084738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10"/>
              </a:lnSpc>
            </a:pPr>
            <a:r>
              <a:rPr lang="en-US" sz="3000" b="1">
                <a:solidFill>
                  <a:srgbClr val="003366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PETER LIFARI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698733" y="8437654"/>
            <a:ext cx="2507197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4"/>
              </a:lnSpc>
            </a:pPr>
            <a:r>
              <a:rPr lang="en-US" sz="2499">
                <a:solidFill>
                  <a:srgbClr val="FFFFFF"/>
                </a:solidFill>
                <a:latin typeface="Latino URW 1 Italics"/>
                <a:ea typeface="Latino URW 1 Italics"/>
                <a:cs typeface="Latino URW 1 Italics"/>
                <a:sym typeface="Latino URW 1 Italics"/>
              </a:rPr>
              <a:t>CSI Housing Fellow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748819" y="7565164"/>
            <a:ext cx="3081069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0"/>
              </a:lnSpc>
            </a:pPr>
            <a:r>
              <a:rPr lang="en-US" sz="3000" b="1">
                <a:solidFill>
                  <a:srgbClr val="003366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MAYOR MIKE</a:t>
            </a:r>
          </a:p>
          <a:p>
            <a:pPr marL="0" lvl="0" indent="0" algn="ctr">
              <a:lnSpc>
                <a:spcPts val="3210"/>
              </a:lnSpc>
            </a:pPr>
            <a:r>
              <a:rPr lang="en-US" sz="3000" b="1">
                <a:solidFill>
                  <a:srgbClr val="003366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COFFMAN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923528" y="8437648"/>
            <a:ext cx="2879854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4"/>
              </a:lnSpc>
            </a:pPr>
            <a:r>
              <a:rPr lang="en-US" sz="2499">
                <a:solidFill>
                  <a:srgbClr val="FFFFFF"/>
                </a:solidFill>
                <a:latin typeface="Latino URW 1 Italics"/>
                <a:ea typeface="Latino URW 1 Italics"/>
                <a:cs typeface="Latino URW 1 Italics"/>
                <a:sym typeface="Latino URW 1 Italics"/>
              </a:rPr>
              <a:t>City of Aurora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90809" y="7494679"/>
            <a:ext cx="1567458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01"/>
              </a:lnSpc>
            </a:pPr>
            <a:r>
              <a:rPr lang="en-US" sz="3000" b="1">
                <a:solidFill>
                  <a:srgbClr val="003366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JEN BROWN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53606" y="8437654"/>
            <a:ext cx="2441863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4"/>
              </a:lnSpc>
            </a:pPr>
            <a:r>
              <a:rPr lang="en-US" sz="2499">
                <a:solidFill>
                  <a:srgbClr val="FFFFFF"/>
                </a:solidFill>
                <a:latin typeface="Latino URW 1 Italics"/>
                <a:ea typeface="Latino URW 1 Italics"/>
                <a:cs typeface="Latino URW 1 Italics"/>
                <a:sym typeface="Latino URW 1 Italics"/>
              </a:rPr>
              <a:t>Colorado Sun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371569" y="866775"/>
            <a:ext cx="3753631" cy="1410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79"/>
              </a:lnSpc>
              <a:spcBef>
                <a:spcPct val="0"/>
              </a:spcBef>
            </a:pPr>
            <a:r>
              <a:rPr lang="en-US" sz="8199" b="1" spc="819" dirty="0">
                <a:solidFill>
                  <a:srgbClr val="2893C9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PANEL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53606" y="8942479"/>
            <a:ext cx="2441863" cy="332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8"/>
              </a:lnSpc>
            </a:pPr>
            <a:r>
              <a:rPr lang="en-US" sz="2221" b="1">
                <a:solidFill>
                  <a:srgbClr val="003366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Moderator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5011279" y="7532779"/>
            <a:ext cx="2734806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10"/>
              </a:lnSpc>
            </a:pPr>
            <a:r>
              <a:rPr lang="en-US" sz="3000" b="1">
                <a:solidFill>
                  <a:srgbClr val="003366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HEIDI WILLIAMS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5101280" y="8437648"/>
            <a:ext cx="2507197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4"/>
              </a:lnSpc>
            </a:pPr>
            <a:r>
              <a:rPr lang="en-US" sz="2499">
                <a:solidFill>
                  <a:srgbClr val="FFFFFF"/>
                </a:solidFill>
                <a:latin typeface="Latino URW 1 Italics"/>
                <a:ea typeface="Latino URW 1 Italics"/>
                <a:cs typeface="Latino URW 1 Italics"/>
                <a:sym typeface="Latino URW 1 Italics"/>
              </a:rPr>
              <a:t>Civic Results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t="-9444" b="-944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237326" y="1279677"/>
            <a:ext cx="15813349" cy="7727646"/>
            <a:chOff x="0" y="0"/>
            <a:chExt cx="4164833" cy="20352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64833" cy="2035265"/>
            </a:xfrm>
            <a:custGeom>
              <a:avLst/>
              <a:gdLst/>
              <a:ahLst/>
              <a:cxnLst/>
              <a:rect l="l" t="t" r="r" b="b"/>
              <a:pathLst>
                <a:path w="4164833" h="2035265">
                  <a:moveTo>
                    <a:pt x="0" y="0"/>
                  </a:moveTo>
                  <a:lnTo>
                    <a:pt x="4164833" y="0"/>
                  </a:lnTo>
                  <a:lnTo>
                    <a:pt x="4164833" y="2035265"/>
                  </a:lnTo>
                  <a:lnTo>
                    <a:pt x="0" y="2035265"/>
                  </a:lnTo>
                  <a:close/>
                </a:path>
              </a:pathLst>
            </a:custGeom>
            <a:solidFill>
              <a:srgbClr val="00336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164833" cy="20733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8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4765675" y="7606195"/>
            <a:ext cx="8276567" cy="0"/>
          </a:xfrm>
          <a:prstGeom prst="line">
            <a:avLst/>
          </a:prstGeom>
          <a:ln w="152400" cap="flat">
            <a:solidFill>
              <a:srgbClr val="F0A8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682702" y="3355391"/>
            <a:ext cx="12922597" cy="3709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59"/>
              </a:lnSpc>
            </a:pPr>
            <a:r>
              <a:rPr lang="en-US" sz="13265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REGIONAL </a:t>
            </a:r>
          </a:p>
          <a:p>
            <a:pPr algn="ctr">
              <a:lnSpc>
                <a:spcPts val="14459"/>
              </a:lnSpc>
            </a:pPr>
            <a:r>
              <a:rPr lang="en-US" sz="13265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BREAKOUT SESSIONS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26503" y="1216351"/>
            <a:ext cx="13834995" cy="7625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88"/>
              </a:lnSpc>
            </a:pPr>
            <a:r>
              <a:rPr lang="en-US" sz="4361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ADAMS – ARAPAHOE: </a:t>
            </a:r>
            <a:r>
              <a:rPr lang="en-US" sz="436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PETER LIFARI </a:t>
            </a:r>
          </a:p>
          <a:p>
            <a:pPr algn="ctr">
              <a:lnSpc>
                <a:spcPts val="7588"/>
              </a:lnSpc>
            </a:pPr>
            <a:r>
              <a:rPr lang="en-US" sz="4361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DENVER: </a:t>
            </a:r>
            <a:r>
              <a:rPr lang="en-US" sz="436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HEIDI WILLIAMS</a:t>
            </a:r>
          </a:p>
          <a:p>
            <a:pPr algn="ctr">
              <a:lnSpc>
                <a:spcPts val="7588"/>
              </a:lnSpc>
            </a:pPr>
            <a:r>
              <a:rPr lang="en-US" sz="4361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JEFFERSON – DOUGLAS: </a:t>
            </a:r>
            <a:r>
              <a:rPr lang="en-US" sz="436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DJ SUMMERS </a:t>
            </a:r>
          </a:p>
          <a:p>
            <a:pPr algn="ctr">
              <a:lnSpc>
                <a:spcPts val="7588"/>
              </a:lnSpc>
            </a:pPr>
            <a:r>
              <a:rPr lang="en-US" sz="4361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COLORADO SPRINGS: </a:t>
            </a:r>
            <a:r>
              <a:rPr lang="en-US" sz="436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MARLA NOVAK</a:t>
            </a:r>
          </a:p>
          <a:p>
            <a:pPr algn="ctr">
              <a:lnSpc>
                <a:spcPts val="7588"/>
              </a:lnSpc>
            </a:pPr>
            <a:r>
              <a:rPr lang="en-US" sz="4361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STATEWIDE: </a:t>
            </a:r>
            <a:r>
              <a:rPr lang="en-US" sz="436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DON ELLIOTT</a:t>
            </a:r>
          </a:p>
          <a:p>
            <a:pPr algn="ctr">
              <a:lnSpc>
                <a:spcPts val="7588"/>
              </a:lnSpc>
            </a:pPr>
            <a:r>
              <a:rPr lang="en-US" sz="4361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NORTHERN COLORADO:</a:t>
            </a:r>
            <a:r>
              <a:rPr lang="en-US" sz="436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BROOKE CUNNINGHAM</a:t>
            </a:r>
          </a:p>
          <a:p>
            <a:pPr algn="ctr">
              <a:lnSpc>
                <a:spcPts val="7588"/>
              </a:lnSpc>
            </a:pPr>
            <a:r>
              <a:rPr lang="en-US" sz="4361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OUT OF STATE: </a:t>
            </a:r>
            <a:r>
              <a:rPr lang="en-US" sz="436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ALYSSA ZAMBRANO</a:t>
            </a:r>
          </a:p>
          <a:p>
            <a:pPr algn="ctr">
              <a:lnSpc>
                <a:spcPts val="7588"/>
              </a:lnSpc>
            </a:pPr>
            <a:r>
              <a:rPr lang="en-US" sz="4361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OTHER COLORADO REGIONS: </a:t>
            </a:r>
            <a:r>
              <a:rPr lang="en-US" sz="436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COLE ANDERSON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99546" y="9630820"/>
            <a:ext cx="15646271" cy="1867538"/>
            <a:chOff x="0" y="0"/>
            <a:chExt cx="4301319" cy="5134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01320" cy="513405"/>
            </a:xfrm>
            <a:custGeom>
              <a:avLst/>
              <a:gdLst/>
              <a:ahLst/>
              <a:cxnLst/>
              <a:rect l="l" t="t" r="r" b="b"/>
              <a:pathLst>
                <a:path w="4301320" h="513405">
                  <a:moveTo>
                    <a:pt x="203200" y="0"/>
                  </a:moveTo>
                  <a:lnTo>
                    <a:pt x="4301320" y="0"/>
                  </a:lnTo>
                  <a:lnTo>
                    <a:pt x="4098120" y="513405"/>
                  </a:lnTo>
                  <a:lnTo>
                    <a:pt x="0" y="5134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38D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4098119" cy="551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004049" y="9258300"/>
            <a:ext cx="3007155" cy="767068"/>
          </a:xfrm>
          <a:custGeom>
            <a:avLst/>
            <a:gdLst/>
            <a:ahLst/>
            <a:cxnLst/>
            <a:rect l="l" t="t" r="r" b="b"/>
            <a:pathLst>
              <a:path w="3007155" h="767068">
                <a:moveTo>
                  <a:pt x="0" y="0"/>
                </a:moveTo>
                <a:lnTo>
                  <a:pt x="3007156" y="0"/>
                </a:lnTo>
                <a:lnTo>
                  <a:pt x="3007156" y="767068"/>
                </a:lnTo>
                <a:lnTo>
                  <a:pt x="0" y="7670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50813" b="-3974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 rot="-10800000">
            <a:off x="-9657164" y="-1120029"/>
            <a:ext cx="15646271" cy="2240058"/>
            <a:chOff x="0" y="0"/>
            <a:chExt cx="20861694" cy="2986744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496693"/>
              <a:ext cx="20861694" cy="2490051"/>
              <a:chOff x="0" y="0"/>
              <a:chExt cx="4301319" cy="51340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01320" cy="513405"/>
              </a:xfrm>
              <a:custGeom>
                <a:avLst/>
                <a:gdLst/>
                <a:ahLst/>
                <a:cxnLst/>
                <a:rect l="l" t="t" r="r" b="b"/>
                <a:pathLst>
                  <a:path w="4301320" h="513405">
                    <a:moveTo>
                      <a:pt x="203200" y="0"/>
                    </a:moveTo>
                    <a:lnTo>
                      <a:pt x="4301320" y="0"/>
                    </a:lnTo>
                    <a:lnTo>
                      <a:pt x="4098120" y="513405"/>
                    </a:lnTo>
                    <a:lnTo>
                      <a:pt x="0" y="513405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238DC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101600" y="-38100"/>
                <a:ext cx="4098119" cy="5515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2272672" y="0"/>
              <a:ext cx="4009541" cy="1022758"/>
            </a:xfrm>
            <a:custGeom>
              <a:avLst/>
              <a:gdLst/>
              <a:ahLst/>
              <a:cxnLst/>
              <a:rect l="l" t="t" r="r" b="b"/>
              <a:pathLst>
                <a:path w="4009541" h="1022758">
                  <a:moveTo>
                    <a:pt x="0" y="0"/>
                  </a:moveTo>
                  <a:lnTo>
                    <a:pt x="4009540" y="0"/>
                  </a:lnTo>
                  <a:lnTo>
                    <a:pt x="4009540" y="1022758"/>
                  </a:lnTo>
                  <a:lnTo>
                    <a:pt x="0" y="1022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250813" b="-3974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880740" y="2368998"/>
            <a:ext cx="5780364" cy="6012854"/>
            <a:chOff x="0" y="0"/>
            <a:chExt cx="1362435" cy="14172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62435" cy="1417233"/>
            </a:xfrm>
            <a:custGeom>
              <a:avLst/>
              <a:gdLst/>
              <a:ahLst/>
              <a:cxnLst/>
              <a:rect l="l" t="t" r="r" b="b"/>
              <a:pathLst>
                <a:path w="1362435" h="1417233">
                  <a:moveTo>
                    <a:pt x="0" y="0"/>
                  </a:moveTo>
                  <a:lnTo>
                    <a:pt x="1362435" y="0"/>
                  </a:lnTo>
                  <a:lnTo>
                    <a:pt x="1362435" y="1417233"/>
                  </a:lnTo>
                  <a:lnTo>
                    <a:pt x="0" y="1417233"/>
                  </a:lnTo>
                  <a:close/>
                </a:path>
              </a:pathLst>
            </a:custGeom>
            <a:solidFill>
              <a:srgbClr val="00336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362435" cy="1455333"/>
            </a:xfrm>
            <a:prstGeom prst="rect">
              <a:avLst/>
            </a:prstGeom>
          </p:spPr>
          <p:txBody>
            <a:bodyPr lIns="62437" tIns="62437" rIns="62437" bIns="62437" rtlCol="0" anchor="ctr"/>
            <a:lstStyle/>
            <a:p>
              <a:pPr algn="ctr">
                <a:lnSpc>
                  <a:spcPts val="2442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918571" y="2407402"/>
            <a:ext cx="5974450" cy="5974450"/>
          </a:xfrm>
          <a:custGeom>
            <a:avLst/>
            <a:gdLst/>
            <a:ahLst/>
            <a:cxnLst/>
            <a:rect l="l" t="t" r="r" b="b"/>
            <a:pathLst>
              <a:path w="5974450" h="5974450">
                <a:moveTo>
                  <a:pt x="0" y="0"/>
                </a:moveTo>
                <a:lnTo>
                  <a:pt x="5974450" y="0"/>
                </a:lnTo>
                <a:lnTo>
                  <a:pt x="5974450" y="5974449"/>
                </a:lnTo>
                <a:lnTo>
                  <a:pt x="0" y="59744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AutoShape 15"/>
          <p:cNvSpPr/>
          <p:nvPr/>
        </p:nvSpPr>
        <p:spPr>
          <a:xfrm>
            <a:off x="7490798" y="5375424"/>
            <a:ext cx="8276567" cy="0"/>
          </a:xfrm>
          <a:prstGeom prst="line">
            <a:avLst/>
          </a:prstGeom>
          <a:ln w="152400" cap="flat">
            <a:solidFill>
              <a:srgbClr val="F0A8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1918571" y="2407402"/>
            <a:ext cx="5974450" cy="597445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6"/>
              <a:stretch>
                <a:fillRect t="-7158" b="-2617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325917" y="4065314"/>
            <a:ext cx="8656713" cy="931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55"/>
              </a:lnSpc>
            </a:pPr>
            <a:r>
              <a:rPr lang="en-US" sz="5468" b="1" spc="1301">
                <a:solidFill>
                  <a:srgbClr val="FFFFFF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KELLY CAUFIELD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316392" y="6712611"/>
            <a:ext cx="5496208" cy="427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3"/>
              </a:lnSpc>
            </a:pPr>
            <a:r>
              <a:rPr lang="en-US" sz="2494" spc="655">
                <a:solidFill>
                  <a:srgbClr val="003366"/>
                </a:solidFill>
                <a:latin typeface="Latino URW 2"/>
                <a:ea typeface="Latino URW 2"/>
                <a:cs typeface="Latino URW 2"/>
                <a:sym typeface="Latino URW 2"/>
              </a:rPr>
              <a:t>CSI COLORADO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354492" y="5865469"/>
            <a:ext cx="8656713" cy="1213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1"/>
              </a:lnSpc>
            </a:pPr>
            <a:r>
              <a:rPr lang="en-US" sz="3479" spc="828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EXECUTIVE DIRECTOR</a:t>
            </a:r>
          </a:p>
          <a:p>
            <a:pPr algn="l">
              <a:lnSpc>
                <a:spcPts val="4871"/>
              </a:lnSpc>
            </a:pPr>
            <a:r>
              <a:rPr lang="en-US" sz="3479" spc="828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COMMON SENSE INSTITUTE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379337" y="0"/>
            <a:ext cx="29683145" cy="10813572"/>
            <a:chOff x="0" y="0"/>
            <a:chExt cx="33972986" cy="12376361"/>
          </a:xfrm>
        </p:grpSpPr>
        <p:sp>
          <p:nvSpPr>
            <p:cNvPr id="3" name="Freeform 3"/>
            <p:cNvSpPr/>
            <p:nvPr/>
          </p:nvSpPr>
          <p:spPr>
            <a:xfrm>
              <a:off x="3019" y="-127"/>
              <a:ext cx="33969968" cy="12376488"/>
            </a:xfrm>
            <a:custGeom>
              <a:avLst/>
              <a:gdLst/>
              <a:ahLst/>
              <a:cxnLst/>
              <a:rect l="l" t="t" r="r" b="b"/>
              <a:pathLst>
                <a:path w="33969968" h="12376488">
                  <a:moveTo>
                    <a:pt x="33969968" y="12333858"/>
                  </a:moveTo>
                  <a:cubicBezTo>
                    <a:pt x="33969968" y="12373738"/>
                    <a:pt x="33927840" y="12376488"/>
                    <a:pt x="33818011" y="12376488"/>
                  </a:cubicBezTo>
                  <a:cubicBezTo>
                    <a:pt x="22545839" y="12375724"/>
                    <a:pt x="11274169" y="12375724"/>
                    <a:pt x="1996" y="12375724"/>
                  </a:cubicBezTo>
                  <a:cubicBezTo>
                    <a:pt x="-5813" y="12359070"/>
                    <a:pt x="11023" y="12343942"/>
                    <a:pt x="22558" y="12328510"/>
                  </a:cubicBezTo>
                  <a:cubicBezTo>
                    <a:pt x="518038" y="11652835"/>
                    <a:pt x="1014019" y="10977314"/>
                    <a:pt x="1511004" y="10301793"/>
                  </a:cubicBezTo>
                  <a:cubicBezTo>
                    <a:pt x="2219621" y="9338704"/>
                    <a:pt x="2929742" y="8375769"/>
                    <a:pt x="3637858" y="7412681"/>
                  </a:cubicBezTo>
                  <a:cubicBezTo>
                    <a:pt x="4512470" y="6223299"/>
                    <a:pt x="5385077" y="5033916"/>
                    <a:pt x="6259188" y="3844687"/>
                  </a:cubicBezTo>
                  <a:cubicBezTo>
                    <a:pt x="7147341" y="2636510"/>
                    <a:pt x="8035996" y="1428486"/>
                    <a:pt x="8926656" y="220462"/>
                  </a:cubicBezTo>
                  <a:cubicBezTo>
                    <a:pt x="8980818" y="146966"/>
                    <a:pt x="9015421" y="71790"/>
                    <a:pt x="9103183" y="738"/>
                  </a:cubicBezTo>
                  <a:cubicBezTo>
                    <a:pt x="17341795" y="738"/>
                    <a:pt x="25580405" y="738"/>
                    <a:pt x="33819016" y="0"/>
                  </a:cubicBezTo>
                  <a:cubicBezTo>
                    <a:pt x="33930851" y="0"/>
                    <a:pt x="33968963" y="4100"/>
                    <a:pt x="33968963" y="43063"/>
                  </a:cubicBezTo>
                  <a:cubicBezTo>
                    <a:pt x="33965953" y="4140046"/>
                    <a:pt x="33965953" y="8237028"/>
                    <a:pt x="33969968" y="12333858"/>
                  </a:cubicBezTo>
                  <a:close/>
                </a:path>
              </a:pathLst>
            </a:custGeom>
            <a:blipFill>
              <a:blip r:embed="rId2">
                <a:alphaModFix amt="50000"/>
              </a:blip>
              <a:stretch>
                <a:fillRect l="-10" t="-38979" b="-4287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237326" y="1279677"/>
            <a:ext cx="15813349" cy="7727646"/>
            <a:chOff x="0" y="0"/>
            <a:chExt cx="4164833" cy="20352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64833" cy="2035265"/>
            </a:xfrm>
            <a:custGeom>
              <a:avLst/>
              <a:gdLst/>
              <a:ahLst/>
              <a:cxnLst/>
              <a:rect l="l" t="t" r="r" b="b"/>
              <a:pathLst>
                <a:path w="4164833" h="2035265">
                  <a:moveTo>
                    <a:pt x="0" y="0"/>
                  </a:moveTo>
                  <a:lnTo>
                    <a:pt x="4164833" y="0"/>
                  </a:lnTo>
                  <a:lnTo>
                    <a:pt x="4164833" y="2035265"/>
                  </a:lnTo>
                  <a:lnTo>
                    <a:pt x="0" y="2035265"/>
                  </a:lnTo>
                  <a:close/>
                </a:path>
              </a:pathLst>
            </a:custGeom>
            <a:solidFill>
              <a:srgbClr val="00336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164833" cy="20733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8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682702" y="2167409"/>
            <a:ext cx="12922597" cy="3037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44"/>
              </a:lnSpc>
            </a:pPr>
            <a:r>
              <a:rPr lang="en-US" sz="10866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SUPPORT FACTS-BASED POLICY RESEARCH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7044171" y="5406786"/>
            <a:ext cx="4199657" cy="4232254"/>
            <a:chOff x="0" y="0"/>
            <a:chExt cx="1464177" cy="147554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64177" cy="1475541"/>
            </a:xfrm>
            <a:custGeom>
              <a:avLst/>
              <a:gdLst/>
              <a:ahLst/>
              <a:cxnLst/>
              <a:rect l="l" t="t" r="r" b="b"/>
              <a:pathLst>
                <a:path w="1464177" h="1475541">
                  <a:moveTo>
                    <a:pt x="0" y="0"/>
                  </a:moveTo>
                  <a:lnTo>
                    <a:pt x="1464177" y="0"/>
                  </a:lnTo>
                  <a:lnTo>
                    <a:pt x="1464177" y="1475541"/>
                  </a:lnTo>
                  <a:lnTo>
                    <a:pt x="0" y="1475541"/>
                  </a:lnTo>
                  <a:close/>
                </a:path>
              </a:pathLst>
            </a:custGeom>
            <a:solidFill>
              <a:srgbClr val="F0A82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464177" cy="15326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1310" y="5220224"/>
            <a:ext cx="4605378" cy="4605378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99546" y="9630820"/>
            <a:ext cx="15646271" cy="1867538"/>
            <a:chOff x="0" y="0"/>
            <a:chExt cx="4301319" cy="5134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01320" cy="513405"/>
            </a:xfrm>
            <a:custGeom>
              <a:avLst/>
              <a:gdLst/>
              <a:ahLst/>
              <a:cxnLst/>
              <a:rect l="l" t="t" r="r" b="b"/>
              <a:pathLst>
                <a:path w="4301320" h="513405">
                  <a:moveTo>
                    <a:pt x="203200" y="0"/>
                  </a:moveTo>
                  <a:lnTo>
                    <a:pt x="4301320" y="0"/>
                  </a:lnTo>
                  <a:lnTo>
                    <a:pt x="4098120" y="513405"/>
                  </a:lnTo>
                  <a:lnTo>
                    <a:pt x="0" y="5134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38D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4098119" cy="551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004049" y="9258300"/>
            <a:ext cx="3007155" cy="767068"/>
          </a:xfrm>
          <a:custGeom>
            <a:avLst/>
            <a:gdLst/>
            <a:ahLst/>
            <a:cxnLst/>
            <a:rect l="l" t="t" r="r" b="b"/>
            <a:pathLst>
              <a:path w="3007155" h="767068">
                <a:moveTo>
                  <a:pt x="0" y="0"/>
                </a:moveTo>
                <a:lnTo>
                  <a:pt x="3007156" y="0"/>
                </a:lnTo>
                <a:lnTo>
                  <a:pt x="3007156" y="767068"/>
                </a:lnTo>
                <a:lnTo>
                  <a:pt x="0" y="7670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50813" b="-3974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 rot="-10800000">
            <a:off x="-9657164" y="-1120029"/>
            <a:ext cx="15646271" cy="2240058"/>
            <a:chOff x="0" y="0"/>
            <a:chExt cx="20861694" cy="2986744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496693"/>
              <a:ext cx="20861694" cy="2490051"/>
              <a:chOff x="0" y="0"/>
              <a:chExt cx="4301319" cy="51340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01320" cy="513405"/>
              </a:xfrm>
              <a:custGeom>
                <a:avLst/>
                <a:gdLst/>
                <a:ahLst/>
                <a:cxnLst/>
                <a:rect l="l" t="t" r="r" b="b"/>
                <a:pathLst>
                  <a:path w="4301320" h="513405">
                    <a:moveTo>
                      <a:pt x="203200" y="0"/>
                    </a:moveTo>
                    <a:lnTo>
                      <a:pt x="4301320" y="0"/>
                    </a:lnTo>
                    <a:lnTo>
                      <a:pt x="4098120" y="513405"/>
                    </a:lnTo>
                    <a:lnTo>
                      <a:pt x="0" y="513405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238DC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101600" y="-38100"/>
                <a:ext cx="4098119" cy="5515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2272672" y="0"/>
              <a:ext cx="4009541" cy="1022758"/>
            </a:xfrm>
            <a:custGeom>
              <a:avLst/>
              <a:gdLst/>
              <a:ahLst/>
              <a:cxnLst/>
              <a:rect l="l" t="t" r="r" b="b"/>
              <a:pathLst>
                <a:path w="4009541" h="1022758">
                  <a:moveTo>
                    <a:pt x="0" y="0"/>
                  </a:moveTo>
                  <a:lnTo>
                    <a:pt x="4009540" y="0"/>
                  </a:lnTo>
                  <a:lnTo>
                    <a:pt x="4009540" y="1022758"/>
                  </a:lnTo>
                  <a:lnTo>
                    <a:pt x="0" y="1022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250813" b="-3974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325917" y="4065314"/>
            <a:ext cx="8656713" cy="931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55"/>
              </a:lnSpc>
            </a:pPr>
            <a:r>
              <a:rPr lang="en-US" sz="5468" b="1" spc="1301">
                <a:solidFill>
                  <a:srgbClr val="FFFFFF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JOE O’DEA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316392" y="6712611"/>
            <a:ext cx="5496208" cy="427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3"/>
              </a:lnSpc>
            </a:pPr>
            <a:r>
              <a:rPr lang="en-US" sz="2494" spc="655">
                <a:solidFill>
                  <a:srgbClr val="003366"/>
                </a:solidFill>
                <a:latin typeface="Latino URW 2"/>
                <a:ea typeface="Latino URW 2"/>
                <a:cs typeface="Latino URW 2"/>
                <a:sym typeface="Latino URW 2"/>
              </a:rPr>
              <a:t>CSI COLORADO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354492" y="5865469"/>
            <a:ext cx="8656713" cy="595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1"/>
              </a:lnSpc>
            </a:pPr>
            <a:r>
              <a:rPr lang="en-US" sz="3479" spc="828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CEI CONSTRUCTORS INC.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880740" y="2368998"/>
            <a:ext cx="5780364" cy="6012854"/>
            <a:chOff x="0" y="0"/>
            <a:chExt cx="1362435" cy="141723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362435" cy="1417233"/>
            </a:xfrm>
            <a:custGeom>
              <a:avLst/>
              <a:gdLst/>
              <a:ahLst/>
              <a:cxnLst/>
              <a:rect l="l" t="t" r="r" b="b"/>
              <a:pathLst>
                <a:path w="1362435" h="1417233">
                  <a:moveTo>
                    <a:pt x="0" y="0"/>
                  </a:moveTo>
                  <a:lnTo>
                    <a:pt x="1362435" y="0"/>
                  </a:lnTo>
                  <a:lnTo>
                    <a:pt x="1362435" y="1417233"/>
                  </a:lnTo>
                  <a:lnTo>
                    <a:pt x="0" y="1417233"/>
                  </a:lnTo>
                  <a:close/>
                </a:path>
              </a:pathLst>
            </a:custGeom>
            <a:solidFill>
              <a:srgbClr val="00336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362435" cy="1455333"/>
            </a:xfrm>
            <a:prstGeom prst="rect">
              <a:avLst/>
            </a:prstGeom>
          </p:spPr>
          <p:txBody>
            <a:bodyPr lIns="62437" tIns="62437" rIns="62437" bIns="62437" rtlCol="0" anchor="ctr"/>
            <a:lstStyle/>
            <a:p>
              <a:pPr algn="ctr">
                <a:lnSpc>
                  <a:spcPts val="2442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918571" y="2407402"/>
            <a:ext cx="5974450" cy="5974450"/>
          </a:xfrm>
          <a:custGeom>
            <a:avLst/>
            <a:gdLst/>
            <a:ahLst/>
            <a:cxnLst/>
            <a:rect l="l" t="t" r="r" b="b"/>
            <a:pathLst>
              <a:path w="5974450" h="5974450">
                <a:moveTo>
                  <a:pt x="0" y="0"/>
                </a:moveTo>
                <a:lnTo>
                  <a:pt x="5974450" y="0"/>
                </a:lnTo>
                <a:lnTo>
                  <a:pt x="5974450" y="5974449"/>
                </a:lnTo>
                <a:lnTo>
                  <a:pt x="0" y="59744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1918571" y="2639318"/>
            <a:ext cx="5974450" cy="5742533"/>
            <a:chOff x="0" y="0"/>
            <a:chExt cx="845625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45626" cy="812800"/>
            </a:xfrm>
            <a:custGeom>
              <a:avLst/>
              <a:gdLst/>
              <a:ahLst/>
              <a:cxnLst/>
              <a:rect l="l" t="t" r="r" b="b"/>
              <a:pathLst>
                <a:path w="845626" h="812800">
                  <a:moveTo>
                    <a:pt x="0" y="0"/>
                  </a:moveTo>
                  <a:lnTo>
                    <a:pt x="845626" y="0"/>
                  </a:lnTo>
                  <a:lnTo>
                    <a:pt x="845626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6"/>
              <a:stretch>
                <a:fillRect t="-2019" b="-201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AutoShape 21"/>
          <p:cNvSpPr/>
          <p:nvPr/>
        </p:nvSpPr>
        <p:spPr>
          <a:xfrm>
            <a:off x="7490798" y="5375424"/>
            <a:ext cx="8276567" cy="0"/>
          </a:xfrm>
          <a:prstGeom prst="line">
            <a:avLst/>
          </a:prstGeom>
          <a:ln w="152400" cap="flat">
            <a:solidFill>
              <a:srgbClr val="F0A8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0741" y="1028700"/>
            <a:ext cx="2770532" cy="1769846"/>
          </a:xfrm>
          <a:custGeom>
            <a:avLst/>
            <a:gdLst/>
            <a:ahLst/>
            <a:cxnLst/>
            <a:rect l="l" t="t" r="r" b="b"/>
            <a:pathLst>
              <a:path w="2770532" h="1769846">
                <a:moveTo>
                  <a:pt x="0" y="0"/>
                </a:moveTo>
                <a:lnTo>
                  <a:pt x="2770532" y="0"/>
                </a:lnTo>
                <a:lnTo>
                  <a:pt x="2770532" y="1769846"/>
                </a:lnTo>
                <a:lnTo>
                  <a:pt x="0" y="17698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3345042" y="0"/>
            <a:ext cx="6958766" cy="10813572"/>
            <a:chOff x="0" y="0"/>
            <a:chExt cx="7964454" cy="12376361"/>
          </a:xfrm>
        </p:grpSpPr>
        <p:sp>
          <p:nvSpPr>
            <p:cNvPr id="4" name="Freeform 4"/>
            <p:cNvSpPr/>
            <p:nvPr/>
          </p:nvSpPr>
          <p:spPr>
            <a:xfrm>
              <a:off x="-131" y="-127"/>
              <a:ext cx="7964586" cy="12376488"/>
            </a:xfrm>
            <a:custGeom>
              <a:avLst/>
              <a:gdLst/>
              <a:ahLst/>
              <a:cxnLst/>
              <a:rect l="l" t="t" r="r" b="b"/>
              <a:pathLst>
                <a:path w="7964586" h="12376488">
                  <a:moveTo>
                    <a:pt x="7964585" y="12333858"/>
                  </a:moveTo>
                  <a:cubicBezTo>
                    <a:pt x="7964585" y="12373738"/>
                    <a:pt x="7954709" y="12376488"/>
                    <a:pt x="7928962" y="12376488"/>
                  </a:cubicBezTo>
                  <a:cubicBezTo>
                    <a:pt x="5286371" y="12375724"/>
                    <a:pt x="2643898" y="12375724"/>
                    <a:pt x="1307" y="12375724"/>
                  </a:cubicBezTo>
                  <a:cubicBezTo>
                    <a:pt x="-2663" y="12359070"/>
                    <a:pt x="3423" y="12343942"/>
                    <a:pt x="6127" y="12328510"/>
                  </a:cubicBezTo>
                  <a:cubicBezTo>
                    <a:pt x="122285" y="11652835"/>
                    <a:pt x="238560" y="10977314"/>
                    <a:pt x="355071" y="10301793"/>
                  </a:cubicBezTo>
                  <a:cubicBezTo>
                    <a:pt x="521195" y="9338704"/>
                    <a:pt x="687673" y="8375769"/>
                    <a:pt x="853680" y="7412681"/>
                  </a:cubicBezTo>
                  <a:cubicBezTo>
                    <a:pt x="1058719" y="6223299"/>
                    <a:pt x="1263289" y="5033916"/>
                    <a:pt x="1468211" y="3844687"/>
                  </a:cubicBezTo>
                  <a:cubicBezTo>
                    <a:pt x="1676425" y="2636510"/>
                    <a:pt x="1884757" y="1428486"/>
                    <a:pt x="2093559" y="220462"/>
                  </a:cubicBezTo>
                  <a:cubicBezTo>
                    <a:pt x="2106256" y="146966"/>
                    <a:pt x="2114368" y="71790"/>
                    <a:pt x="2134943" y="738"/>
                  </a:cubicBezTo>
                  <a:cubicBezTo>
                    <a:pt x="4066361" y="738"/>
                    <a:pt x="5997779" y="738"/>
                    <a:pt x="7929197" y="0"/>
                  </a:cubicBezTo>
                  <a:cubicBezTo>
                    <a:pt x="7955415" y="0"/>
                    <a:pt x="7964350" y="4100"/>
                    <a:pt x="7964350" y="43063"/>
                  </a:cubicBezTo>
                  <a:cubicBezTo>
                    <a:pt x="7963644" y="4140046"/>
                    <a:pt x="7963644" y="8237028"/>
                    <a:pt x="7964585" y="12333858"/>
                  </a:cubicBezTo>
                  <a:close/>
                </a:path>
              </a:pathLst>
            </a:custGeom>
            <a:blipFill>
              <a:blip r:embed="rId3"/>
              <a:stretch>
                <a:fillRect l="-67278" r="-6727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3093762" y="-638594"/>
            <a:ext cx="2187209" cy="12859923"/>
          </a:xfrm>
          <a:prstGeom prst="line">
            <a:avLst/>
          </a:prstGeom>
          <a:ln w="123825" cap="flat">
            <a:solidFill>
              <a:srgbClr val="F0A8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420740" y="4191547"/>
            <a:ext cx="10923659" cy="3489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4006"/>
              </a:lnSpc>
              <a:spcBef>
                <a:spcPct val="0"/>
              </a:spcBef>
            </a:pPr>
            <a:r>
              <a:rPr lang="en-US" sz="10004" b="1" spc="1240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THANK YOU </a:t>
            </a:r>
          </a:p>
          <a:p>
            <a:pPr algn="l">
              <a:lnSpc>
                <a:spcPts val="14006"/>
              </a:lnSpc>
              <a:spcBef>
                <a:spcPct val="0"/>
              </a:spcBef>
            </a:pPr>
            <a:r>
              <a:rPr lang="en-US" sz="10004" spc="124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for joining us!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01960" y="774495"/>
            <a:ext cx="9090239" cy="8532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99"/>
              </a:lnSpc>
            </a:pPr>
            <a:r>
              <a:rPr lang="en-US" sz="4928" dirty="0">
                <a:solidFill>
                  <a:srgbClr val="2893C9"/>
                </a:solidFill>
                <a:latin typeface="Upgrade"/>
                <a:ea typeface="Upgrade"/>
                <a:cs typeface="Upgrade"/>
                <a:sym typeface="Upgrade"/>
              </a:rPr>
              <a:t>By the end of 2025 CSI will have....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918858" y="7034073"/>
            <a:ext cx="6730342" cy="8532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99"/>
              </a:lnSpc>
            </a:pPr>
            <a:r>
              <a:rPr lang="en-US" sz="4928" dirty="0">
                <a:solidFill>
                  <a:srgbClr val="228EC2"/>
                </a:solidFill>
                <a:latin typeface="Upgrade"/>
                <a:ea typeface="Upgrade"/>
                <a:cs typeface="Upgrade"/>
                <a:sym typeface="Upgrade"/>
              </a:rPr>
              <a:t>Looking ahead to 2026...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188205" y="8050152"/>
            <a:ext cx="13911590" cy="138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33"/>
              </a:lnSpc>
              <a:spcBef>
                <a:spcPct val="0"/>
              </a:spcBef>
            </a:pPr>
            <a:r>
              <a:rPr lang="en-US" sz="4380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 CSI is in progress of authoring research in 16 states!</a:t>
            </a:r>
          </a:p>
          <a:p>
            <a:pPr algn="ctr">
              <a:lnSpc>
                <a:spcPts val="4983"/>
              </a:lnSpc>
              <a:spcBef>
                <a:spcPct val="0"/>
              </a:spcBef>
            </a:pPr>
            <a:r>
              <a:rPr lang="en-US" sz="3559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AZ, AR, CO, IA, IN, GA, KS, LA, MI, NH, OK, OR, TN, UT, WA, &amp; WY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520243" y="1782471"/>
            <a:ext cx="12827440" cy="460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5823" lvl="1" indent="-472912" algn="l">
              <a:lnSpc>
                <a:spcPts val="6133"/>
              </a:lnSpc>
              <a:buFont typeface="Arial"/>
              <a:buChar char="•"/>
            </a:pPr>
            <a:r>
              <a:rPr lang="en-US" sz="4380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Completed over 200 reports on topics such as:</a:t>
            </a:r>
          </a:p>
          <a:p>
            <a:pPr algn="l">
              <a:lnSpc>
                <a:spcPts val="6133"/>
              </a:lnSpc>
            </a:pPr>
            <a:endParaRPr lang="en-US" sz="4380">
              <a:solidFill>
                <a:srgbClr val="FFFFFF"/>
              </a:solidFill>
              <a:latin typeface="Upgrade"/>
              <a:ea typeface="Upgrade"/>
              <a:cs typeface="Upgrade"/>
              <a:sym typeface="Upgrade"/>
            </a:endParaRPr>
          </a:p>
          <a:p>
            <a:pPr algn="l">
              <a:lnSpc>
                <a:spcPts val="6133"/>
              </a:lnSpc>
            </a:pPr>
            <a:endParaRPr lang="en-US" sz="4380">
              <a:solidFill>
                <a:srgbClr val="FFFFFF"/>
              </a:solidFill>
              <a:latin typeface="Upgrade"/>
              <a:ea typeface="Upgrade"/>
              <a:cs typeface="Upgrade"/>
              <a:sym typeface="Upgrade"/>
            </a:endParaRPr>
          </a:p>
          <a:p>
            <a:pPr algn="l">
              <a:lnSpc>
                <a:spcPts val="6133"/>
              </a:lnSpc>
            </a:pPr>
            <a:endParaRPr lang="en-US" sz="4380">
              <a:solidFill>
                <a:srgbClr val="FFFFFF"/>
              </a:solidFill>
              <a:latin typeface="Upgrade"/>
              <a:ea typeface="Upgrade"/>
              <a:cs typeface="Upgrade"/>
              <a:sym typeface="Upgrade"/>
            </a:endParaRPr>
          </a:p>
          <a:p>
            <a:pPr algn="l">
              <a:lnSpc>
                <a:spcPts val="6133"/>
              </a:lnSpc>
            </a:pPr>
            <a:endParaRPr lang="en-US" sz="4380">
              <a:solidFill>
                <a:srgbClr val="FFFFFF"/>
              </a:solidFill>
              <a:latin typeface="Upgrade"/>
              <a:ea typeface="Upgrade"/>
              <a:cs typeface="Upgrade"/>
              <a:sym typeface="Upgrade"/>
            </a:endParaRPr>
          </a:p>
          <a:p>
            <a:pPr marL="945823" lvl="1" indent="-472912" algn="l">
              <a:lnSpc>
                <a:spcPts val="6133"/>
              </a:lnSpc>
              <a:buFont typeface="Arial"/>
              <a:buChar char="•"/>
            </a:pPr>
            <a:r>
              <a:rPr lang="en-US" sz="4380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Received close to 2,000 mentions in the media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706756" y="2798669"/>
            <a:ext cx="5625295" cy="2500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8478" lvl="1" indent="-384239" algn="l">
              <a:lnSpc>
                <a:spcPts val="4983"/>
              </a:lnSpc>
              <a:buFont typeface="Arial"/>
              <a:buChar char="•"/>
            </a:pPr>
            <a:r>
              <a:rPr lang="en-US" sz="3559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Housing affordability</a:t>
            </a:r>
          </a:p>
          <a:p>
            <a:pPr marL="768478" lvl="1" indent="-384239" algn="l">
              <a:lnSpc>
                <a:spcPts val="4983"/>
              </a:lnSpc>
              <a:buFont typeface="Arial"/>
              <a:buChar char="•"/>
            </a:pPr>
            <a:r>
              <a:rPr lang="en-US" sz="3559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State Budget</a:t>
            </a:r>
          </a:p>
          <a:p>
            <a:pPr marL="768478" lvl="1" indent="-384239" algn="l">
              <a:lnSpc>
                <a:spcPts val="4983"/>
              </a:lnSpc>
              <a:buFont typeface="Arial"/>
              <a:buChar char="•"/>
            </a:pPr>
            <a:r>
              <a:rPr lang="en-US" sz="3559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Financial Fraud</a:t>
            </a:r>
          </a:p>
          <a:p>
            <a:pPr marL="768478" lvl="1" indent="-384239" algn="l">
              <a:lnSpc>
                <a:spcPts val="4983"/>
              </a:lnSpc>
              <a:buFont typeface="Arial"/>
              <a:buChar char="•"/>
            </a:pPr>
            <a:r>
              <a:rPr lang="en-US" sz="3559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CO’s Energy Future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386758" y="2798669"/>
            <a:ext cx="5960926" cy="2500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8478" lvl="1" indent="-384239" algn="l">
              <a:lnSpc>
                <a:spcPts val="4983"/>
              </a:lnSpc>
              <a:buFont typeface="Arial"/>
              <a:buChar char="•"/>
            </a:pPr>
            <a:r>
              <a:rPr lang="en-US" sz="3559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Wolf Reintroduction</a:t>
            </a:r>
          </a:p>
          <a:p>
            <a:pPr marL="768478" lvl="1" indent="-384239" algn="l">
              <a:lnSpc>
                <a:spcPts val="4983"/>
              </a:lnSpc>
              <a:buFont typeface="Arial"/>
              <a:buChar char="•"/>
            </a:pPr>
            <a:r>
              <a:rPr lang="en-US" sz="3559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Water rights</a:t>
            </a:r>
          </a:p>
          <a:p>
            <a:pPr marL="768478" lvl="1" indent="-384239" algn="l">
              <a:lnSpc>
                <a:spcPts val="4983"/>
              </a:lnSpc>
              <a:buFont typeface="Arial"/>
              <a:buChar char="•"/>
            </a:pPr>
            <a:r>
              <a:rPr lang="en-US" sz="3559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Migration</a:t>
            </a:r>
          </a:p>
          <a:p>
            <a:pPr marL="768478" lvl="1" indent="-384239" algn="l">
              <a:lnSpc>
                <a:spcPts val="4983"/>
              </a:lnSpc>
              <a:buFont typeface="Arial"/>
              <a:buChar char="•"/>
            </a:pPr>
            <a:r>
              <a:rPr lang="en-US" sz="3559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Homelessness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8E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6628816"/>
            <a:chOff x="0" y="0"/>
            <a:chExt cx="7691496" cy="27879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91496" cy="2787922"/>
            </a:xfrm>
            <a:custGeom>
              <a:avLst/>
              <a:gdLst/>
              <a:ahLst/>
              <a:cxnLst/>
              <a:rect l="l" t="t" r="r" b="b"/>
              <a:pathLst>
                <a:path w="7691496" h="2787922">
                  <a:moveTo>
                    <a:pt x="0" y="0"/>
                  </a:moveTo>
                  <a:lnTo>
                    <a:pt x="7691496" y="0"/>
                  </a:lnTo>
                  <a:lnTo>
                    <a:pt x="7691496" y="2787922"/>
                  </a:lnTo>
                  <a:lnTo>
                    <a:pt x="0" y="2787922"/>
                  </a:lnTo>
                  <a:close/>
                </a:path>
              </a:pathLst>
            </a:custGeom>
            <a:solidFill>
              <a:srgbClr val="00336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7691496" cy="2816497"/>
            </a:xfrm>
            <a:prstGeom prst="rect">
              <a:avLst/>
            </a:prstGeom>
          </p:spPr>
          <p:txBody>
            <a:bodyPr lIns="31812" tIns="31812" rIns="31812" bIns="31812" rtlCol="0" anchor="ctr"/>
            <a:lstStyle/>
            <a:p>
              <a:pPr algn="ctr">
                <a:lnSpc>
                  <a:spcPts val="157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25810" y="3593747"/>
            <a:ext cx="3480895" cy="4163215"/>
            <a:chOff x="0" y="0"/>
            <a:chExt cx="812800" cy="9721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972124"/>
            </a:xfrm>
            <a:custGeom>
              <a:avLst/>
              <a:gdLst/>
              <a:ahLst/>
              <a:cxnLst/>
              <a:rect l="l" t="t" r="r" b="b"/>
              <a:pathLst>
                <a:path w="812800" h="972124">
                  <a:moveTo>
                    <a:pt x="0" y="0"/>
                  </a:moveTo>
                  <a:lnTo>
                    <a:pt x="812800" y="0"/>
                  </a:lnTo>
                  <a:lnTo>
                    <a:pt x="812800" y="972124"/>
                  </a:lnTo>
                  <a:lnTo>
                    <a:pt x="0" y="972124"/>
                  </a:lnTo>
                  <a:close/>
                </a:path>
              </a:pathLst>
            </a:custGeom>
            <a:blipFill>
              <a:blip r:embed="rId2"/>
              <a:stretch>
                <a:fillRect l="-2478" r="-2478" b="-2302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211411" y="3593747"/>
            <a:ext cx="3480895" cy="4163215"/>
            <a:chOff x="0" y="0"/>
            <a:chExt cx="812800" cy="97212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972124"/>
            </a:xfrm>
            <a:custGeom>
              <a:avLst/>
              <a:gdLst/>
              <a:ahLst/>
              <a:cxnLst/>
              <a:rect l="l" t="t" r="r" b="b"/>
              <a:pathLst>
                <a:path w="812800" h="972124">
                  <a:moveTo>
                    <a:pt x="0" y="0"/>
                  </a:moveTo>
                  <a:lnTo>
                    <a:pt x="812800" y="0"/>
                  </a:lnTo>
                  <a:lnTo>
                    <a:pt x="812800" y="972124"/>
                  </a:lnTo>
                  <a:lnTo>
                    <a:pt x="0" y="972124"/>
                  </a:lnTo>
                  <a:close/>
                </a:path>
              </a:pathLst>
            </a:custGeom>
            <a:blipFill>
              <a:blip r:embed="rId3"/>
              <a:stretch>
                <a:fillRect l="-12582" r="-20925" b="-1162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494908" y="3628511"/>
            <a:ext cx="3480895" cy="4128451"/>
            <a:chOff x="0" y="0"/>
            <a:chExt cx="812800" cy="96400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964007"/>
            </a:xfrm>
            <a:custGeom>
              <a:avLst/>
              <a:gdLst/>
              <a:ahLst/>
              <a:cxnLst/>
              <a:rect l="l" t="t" r="r" b="b"/>
              <a:pathLst>
                <a:path w="812800" h="964007">
                  <a:moveTo>
                    <a:pt x="0" y="0"/>
                  </a:moveTo>
                  <a:lnTo>
                    <a:pt x="812800" y="0"/>
                  </a:lnTo>
                  <a:lnTo>
                    <a:pt x="812800" y="964007"/>
                  </a:lnTo>
                  <a:lnTo>
                    <a:pt x="0" y="964007"/>
                  </a:lnTo>
                  <a:close/>
                </a:path>
              </a:pathLst>
            </a:custGeom>
            <a:blipFill>
              <a:blip r:embed="rId4"/>
              <a:stretch>
                <a:fillRect l="-45276" t="-10059" r="-32542" b="-5619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778405" y="3628511"/>
            <a:ext cx="3480895" cy="4128451"/>
            <a:chOff x="0" y="0"/>
            <a:chExt cx="812800" cy="96400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964007"/>
            </a:xfrm>
            <a:custGeom>
              <a:avLst/>
              <a:gdLst/>
              <a:ahLst/>
              <a:cxnLst/>
              <a:rect l="l" t="t" r="r" b="b"/>
              <a:pathLst>
                <a:path w="812800" h="964007">
                  <a:moveTo>
                    <a:pt x="0" y="0"/>
                  </a:moveTo>
                  <a:lnTo>
                    <a:pt x="812800" y="0"/>
                  </a:lnTo>
                  <a:lnTo>
                    <a:pt x="812800" y="964007"/>
                  </a:lnTo>
                  <a:lnTo>
                    <a:pt x="0" y="964007"/>
                  </a:lnTo>
                  <a:close/>
                </a:path>
              </a:pathLst>
            </a:custGeom>
            <a:blipFill>
              <a:blip r:embed="rId5"/>
              <a:stretch>
                <a:fillRect l="-9301" r="-930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551740" y="8006757"/>
            <a:ext cx="2775885" cy="570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  <a:spcBef>
                <a:spcPct val="0"/>
              </a:spcBef>
            </a:pPr>
            <a:r>
              <a:rPr lang="en-US" sz="3317" b="1">
                <a:solidFill>
                  <a:srgbClr val="003366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MIKE COOPER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171969" y="8647291"/>
            <a:ext cx="3508160" cy="449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</a:pPr>
            <a:r>
              <a:rPr lang="en-US" sz="2655">
                <a:solidFill>
                  <a:srgbClr val="FFFFFF"/>
                </a:solidFill>
                <a:latin typeface="Latino URW 1 Italics"/>
                <a:ea typeface="Latino URW 1 Italics"/>
                <a:cs typeface="Latino URW 1 Italics"/>
                <a:sym typeface="Latino URW 1 Italics"/>
              </a:rPr>
              <a:t>Boulder Creek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885111" y="8006757"/>
            <a:ext cx="3267483" cy="570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44"/>
              </a:lnSpc>
              <a:spcBef>
                <a:spcPct val="0"/>
              </a:spcBef>
            </a:pPr>
            <a:r>
              <a:rPr lang="en-US" sz="3317" b="1">
                <a:solidFill>
                  <a:srgbClr val="003366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AMY SCHWARTZ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093127" y="8593905"/>
            <a:ext cx="2995541" cy="449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653">
                <a:solidFill>
                  <a:srgbClr val="FFFFFF"/>
                </a:solidFill>
                <a:latin typeface="Latino URW 1 Italics"/>
                <a:ea typeface="Latino URW 1 Italics"/>
                <a:cs typeface="Latino URW 1 Italics"/>
                <a:sym typeface="Latino URW 1 Italics"/>
              </a:rPr>
              <a:t>Oakwood Homes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394760" y="8030287"/>
            <a:ext cx="3681190" cy="570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44"/>
              </a:lnSpc>
              <a:spcBef>
                <a:spcPct val="0"/>
              </a:spcBef>
            </a:pPr>
            <a:r>
              <a:rPr lang="en-US" sz="3317" b="1">
                <a:solidFill>
                  <a:srgbClr val="003366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SCOTT DERGANCE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535019" y="8617435"/>
            <a:ext cx="3440784" cy="449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653">
                <a:solidFill>
                  <a:srgbClr val="FFFFFF"/>
                </a:solidFill>
                <a:latin typeface="Latino URW 1 Italics"/>
                <a:ea typeface="Latino URW 1 Italics"/>
                <a:cs typeface="Latino URW 1 Italics"/>
                <a:sym typeface="Latino URW 1 Italics"/>
              </a:rPr>
              <a:t>KGA Studio Architects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93495" y="8073432"/>
            <a:ext cx="3745524" cy="455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85"/>
              </a:lnSpc>
            </a:pPr>
            <a:r>
              <a:rPr lang="en-US" sz="2988" b="1">
                <a:solidFill>
                  <a:srgbClr val="003366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JEFF HANDLIN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07516" y="8593905"/>
            <a:ext cx="2917482" cy="449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653">
                <a:solidFill>
                  <a:srgbClr val="FFFFFF"/>
                </a:solidFill>
                <a:latin typeface="Latino URW 1 Italics"/>
                <a:ea typeface="Latino URW 1 Italics"/>
                <a:cs typeface="Latino URW 1 Italics"/>
                <a:sym typeface="Latino URW 1 Italics"/>
              </a:rPr>
              <a:t>Oread Capital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07516" y="9044172"/>
            <a:ext cx="2917482" cy="448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653">
                <a:solidFill>
                  <a:srgbClr val="003366"/>
                </a:solidFill>
                <a:latin typeface="Latino URW 1 Italics"/>
                <a:ea typeface="Latino URW 1 Italics"/>
                <a:cs typeface="Latino URW 1 Italics"/>
                <a:sym typeface="Latino URW 1 Italics"/>
              </a:rPr>
              <a:t>Moderator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371569" y="866775"/>
            <a:ext cx="3753631" cy="1410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79"/>
              </a:lnSpc>
              <a:spcBef>
                <a:spcPct val="0"/>
              </a:spcBef>
            </a:pPr>
            <a:r>
              <a:rPr lang="en-US" sz="8199" b="1" spc="819" dirty="0">
                <a:solidFill>
                  <a:srgbClr val="2893C9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PANEL</a:t>
            </a:r>
          </a:p>
        </p:txBody>
      </p:sp>
      <p:sp>
        <p:nvSpPr>
          <p:cNvPr id="23" name="AutoShape 23"/>
          <p:cNvSpPr/>
          <p:nvPr/>
        </p:nvSpPr>
        <p:spPr>
          <a:xfrm>
            <a:off x="-1700611" y="1586548"/>
            <a:ext cx="8265263" cy="19050"/>
          </a:xfrm>
          <a:prstGeom prst="line">
            <a:avLst/>
          </a:prstGeom>
          <a:ln w="95250" cap="flat">
            <a:solidFill>
              <a:srgbClr val="F0A8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4" name="AutoShape 24"/>
          <p:cNvSpPr/>
          <p:nvPr/>
        </p:nvSpPr>
        <p:spPr>
          <a:xfrm>
            <a:off x="11698843" y="1643698"/>
            <a:ext cx="8265263" cy="19050"/>
          </a:xfrm>
          <a:prstGeom prst="line">
            <a:avLst/>
          </a:prstGeom>
          <a:ln w="95250" cap="flat">
            <a:solidFill>
              <a:srgbClr val="F0A8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17321" y="-241607"/>
            <a:ext cx="18946928" cy="13075920"/>
          </a:xfrm>
          <a:custGeom>
            <a:avLst/>
            <a:gdLst/>
            <a:ahLst/>
            <a:cxnLst/>
            <a:rect l="l" t="t" r="r" b="b"/>
            <a:pathLst>
              <a:path w="18946928" h="13075920">
                <a:moveTo>
                  <a:pt x="0" y="0"/>
                </a:moveTo>
                <a:lnTo>
                  <a:pt x="18946928" y="0"/>
                </a:lnTo>
                <a:lnTo>
                  <a:pt x="18946928" y="13075920"/>
                </a:lnTo>
                <a:lnTo>
                  <a:pt x="0" y="130759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01" b="-1801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1087100"/>
          </a:xfrm>
          <a:custGeom>
            <a:avLst/>
            <a:gdLst/>
            <a:ahLst/>
            <a:cxnLst/>
            <a:rect l="l" t="t" r="r" b="b"/>
            <a:pathLst>
              <a:path w="18288000" h="11087100">
                <a:moveTo>
                  <a:pt x="0" y="0"/>
                </a:moveTo>
                <a:lnTo>
                  <a:pt x="18288000" y="0"/>
                </a:lnTo>
                <a:lnTo>
                  <a:pt x="18288000" y="11087100"/>
                </a:lnTo>
                <a:lnTo>
                  <a:pt x="0" y="1108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1766602"/>
          </a:xfrm>
          <a:custGeom>
            <a:avLst/>
            <a:gdLst/>
            <a:ahLst/>
            <a:cxnLst/>
            <a:rect l="l" t="t" r="r" b="b"/>
            <a:pathLst>
              <a:path w="18288000" h="11766602">
                <a:moveTo>
                  <a:pt x="0" y="0"/>
                </a:moveTo>
                <a:lnTo>
                  <a:pt x="18288000" y="0"/>
                </a:lnTo>
                <a:lnTo>
                  <a:pt x="18288000" y="11766602"/>
                </a:lnTo>
                <a:lnTo>
                  <a:pt x="0" y="117666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550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2187237"/>
          </a:xfrm>
          <a:custGeom>
            <a:avLst/>
            <a:gdLst/>
            <a:ahLst/>
            <a:cxnLst/>
            <a:rect l="l" t="t" r="r" b="b"/>
            <a:pathLst>
              <a:path w="18288000" h="12187237">
                <a:moveTo>
                  <a:pt x="0" y="0"/>
                </a:moveTo>
                <a:lnTo>
                  <a:pt x="18288000" y="0"/>
                </a:lnTo>
                <a:lnTo>
                  <a:pt x="18288000" y="12187237"/>
                </a:lnTo>
                <a:lnTo>
                  <a:pt x="0" y="1218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796</Words>
  <Application>Microsoft Macintosh PowerPoint</Application>
  <PresentationFormat>Custom</PresentationFormat>
  <Paragraphs>153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Latino URW 2</vt:lpstr>
      <vt:lpstr>Latino URW 1 Italics</vt:lpstr>
      <vt:lpstr>Canva Sans Bold</vt:lpstr>
      <vt:lpstr>Upgrade Semi-Bold</vt:lpstr>
      <vt:lpstr>Canva Sans</vt:lpstr>
      <vt:lpstr>Calibri</vt:lpstr>
      <vt:lpstr>Upgrade</vt:lpstr>
      <vt:lpstr>Anton</vt:lpstr>
      <vt:lpstr>Montserrat</vt:lpstr>
      <vt:lpstr>Arial</vt:lpstr>
      <vt:lpstr>Latino URW 3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2025 Housing Summit</dc:title>
  <cp:lastModifiedBy>Mary Pollard</cp:lastModifiedBy>
  <cp:revision>2</cp:revision>
  <dcterms:created xsi:type="dcterms:W3CDTF">2006-08-16T00:00:00Z</dcterms:created>
  <dcterms:modified xsi:type="dcterms:W3CDTF">2026-01-02T19:36:38Z</dcterms:modified>
  <dc:identifier>DAG4CcYgxUI</dc:identifier>
</cp:coreProperties>
</file>